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288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A03C83C-A25C-4655-ACA4-0011587A77E8}"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D485E-C856-469F-9AD8-CD1D4E480C55}" type="slidenum">
              <a:rPr lang="en-US" smtClean="0"/>
              <a:t>‹#›</a:t>
            </a:fld>
            <a:endParaRPr lang="en-US"/>
          </a:p>
        </p:txBody>
      </p:sp>
    </p:spTree>
    <p:extLst>
      <p:ext uri="{BB962C8B-B14F-4D97-AF65-F5344CB8AC3E}">
        <p14:creationId xmlns:p14="http://schemas.microsoft.com/office/powerpoint/2010/main" val="1381054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03C83C-A25C-4655-ACA4-0011587A77E8}"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D485E-C856-469F-9AD8-CD1D4E480C55}" type="slidenum">
              <a:rPr lang="en-US" smtClean="0"/>
              <a:t>‹#›</a:t>
            </a:fld>
            <a:endParaRPr lang="en-US"/>
          </a:p>
        </p:txBody>
      </p:sp>
    </p:spTree>
    <p:extLst>
      <p:ext uri="{BB962C8B-B14F-4D97-AF65-F5344CB8AC3E}">
        <p14:creationId xmlns:p14="http://schemas.microsoft.com/office/powerpoint/2010/main" val="421146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03C83C-A25C-4655-ACA4-0011587A77E8}"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D485E-C856-469F-9AD8-CD1D4E480C55}" type="slidenum">
              <a:rPr lang="en-US" smtClean="0"/>
              <a:t>‹#›</a:t>
            </a:fld>
            <a:endParaRPr lang="en-US"/>
          </a:p>
        </p:txBody>
      </p:sp>
    </p:spTree>
    <p:extLst>
      <p:ext uri="{BB962C8B-B14F-4D97-AF65-F5344CB8AC3E}">
        <p14:creationId xmlns:p14="http://schemas.microsoft.com/office/powerpoint/2010/main" val="654777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03C83C-A25C-4655-ACA4-0011587A77E8}"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D485E-C856-469F-9AD8-CD1D4E480C55}" type="slidenum">
              <a:rPr lang="en-US" smtClean="0"/>
              <a:t>‹#›</a:t>
            </a:fld>
            <a:endParaRPr lang="en-US"/>
          </a:p>
        </p:txBody>
      </p:sp>
    </p:spTree>
    <p:extLst>
      <p:ext uri="{BB962C8B-B14F-4D97-AF65-F5344CB8AC3E}">
        <p14:creationId xmlns:p14="http://schemas.microsoft.com/office/powerpoint/2010/main" val="2136257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03C83C-A25C-4655-ACA4-0011587A77E8}"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D485E-C856-469F-9AD8-CD1D4E480C55}" type="slidenum">
              <a:rPr lang="en-US" smtClean="0"/>
              <a:t>‹#›</a:t>
            </a:fld>
            <a:endParaRPr lang="en-US"/>
          </a:p>
        </p:txBody>
      </p:sp>
    </p:spTree>
    <p:extLst>
      <p:ext uri="{BB962C8B-B14F-4D97-AF65-F5344CB8AC3E}">
        <p14:creationId xmlns:p14="http://schemas.microsoft.com/office/powerpoint/2010/main" val="2011780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03C83C-A25C-4655-ACA4-0011587A77E8}"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ED485E-C856-469F-9AD8-CD1D4E480C55}" type="slidenum">
              <a:rPr lang="en-US" smtClean="0"/>
              <a:t>‹#›</a:t>
            </a:fld>
            <a:endParaRPr lang="en-US"/>
          </a:p>
        </p:txBody>
      </p:sp>
    </p:spTree>
    <p:extLst>
      <p:ext uri="{BB962C8B-B14F-4D97-AF65-F5344CB8AC3E}">
        <p14:creationId xmlns:p14="http://schemas.microsoft.com/office/powerpoint/2010/main" val="1142151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03C83C-A25C-4655-ACA4-0011587A77E8}" type="datetimeFigureOut">
              <a:rPr lang="en-US" smtClean="0"/>
              <a:t>8/13/2018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ED485E-C856-469F-9AD8-CD1D4E480C55}" type="slidenum">
              <a:rPr lang="en-US" smtClean="0"/>
              <a:t>‹#›</a:t>
            </a:fld>
            <a:endParaRPr lang="en-US"/>
          </a:p>
        </p:txBody>
      </p:sp>
    </p:spTree>
    <p:extLst>
      <p:ext uri="{BB962C8B-B14F-4D97-AF65-F5344CB8AC3E}">
        <p14:creationId xmlns:p14="http://schemas.microsoft.com/office/powerpoint/2010/main" val="1165991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A03C83C-A25C-4655-ACA4-0011587A77E8}" type="datetimeFigureOut">
              <a:rPr lang="en-US" smtClean="0"/>
              <a:t>8/13/2018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ED485E-C856-469F-9AD8-CD1D4E480C55}" type="slidenum">
              <a:rPr lang="en-US" smtClean="0"/>
              <a:t>‹#›</a:t>
            </a:fld>
            <a:endParaRPr lang="en-US"/>
          </a:p>
        </p:txBody>
      </p:sp>
    </p:spTree>
    <p:extLst>
      <p:ext uri="{BB962C8B-B14F-4D97-AF65-F5344CB8AC3E}">
        <p14:creationId xmlns:p14="http://schemas.microsoft.com/office/powerpoint/2010/main" val="3498375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03C83C-A25C-4655-ACA4-0011587A77E8}" type="datetimeFigureOut">
              <a:rPr lang="en-US" smtClean="0"/>
              <a:t>8/13/2018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ED485E-C856-469F-9AD8-CD1D4E480C55}" type="slidenum">
              <a:rPr lang="en-US" smtClean="0"/>
              <a:t>‹#›</a:t>
            </a:fld>
            <a:endParaRPr lang="en-US"/>
          </a:p>
        </p:txBody>
      </p:sp>
    </p:spTree>
    <p:extLst>
      <p:ext uri="{BB962C8B-B14F-4D97-AF65-F5344CB8AC3E}">
        <p14:creationId xmlns:p14="http://schemas.microsoft.com/office/powerpoint/2010/main" val="3837029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03C83C-A25C-4655-ACA4-0011587A77E8}"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ED485E-C856-469F-9AD8-CD1D4E480C55}" type="slidenum">
              <a:rPr lang="en-US" smtClean="0"/>
              <a:t>‹#›</a:t>
            </a:fld>
            <a:endParaRPr lang="en-US"/>
          </a:p>
        </p:txBody>
      </p:sp>
    </p:spTree>
    <p:extLst>
      <p:ext uri="{BB962C8B-B14F-4D97-AF65-F5344CB8AC3E}">
        <p14:creationId xmlns:p14="http://schemas.microsoft.com/office/powerpoint/2010/main" val="2363338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03C83C-A25C-4655-ACA4-0011587A77E8}"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ED485E-C856-469F-9AD8-CD1D4E480C55}" type="slidenum">
              <a:rPr lang="en-US" smtClean="0"/>
              <a:t>‹#›</a:t>
            </a:fld>
            <a:endParaRPr lang="en-US"/>
          </a:p>
        </p:txBody>
      </p:sp>
    </p:spTree>
    <p:extLst>
      <p:ext uri="{BB962C8B-B14F-4D97-AF65-F5344CB8AC3E}">
        <p14:creationId xmlns:p14="http://schemas.microsoft.com/office/powerpoint/2010/main" val="1324288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A03C83C-A25C-4655-ACA4-0011587A77E8}" type="datetimeFigureOut">
              <a:rPr lang="en-US" smtClean="0"/>
              <a:t>8/13/2018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AED485E-C856-469F-9AD8-CD1D4E480C55}" type="slidenum">
              <a:rPr lang="en-US" smtClean="0"/>
              <a:t>‹#›</a:t>
            </a:fld>
            <a:endParaRPr lang="en-US"/>
          </a:p>
        </p:txBody>
      </p:sp>
    </p:spTree>
    <p:extLst>
      <p:ext uri="{BB962C8B-B14F-4D97-AF65-F5344CB8AC3E}">
        <p14:creationId xmlns:p14="http://schemas.microsoft.com/office/powerpoint/2010/main" val="17742405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543" y="492732"/>
            <a:ext cx="3768285" cy="960930"/>
          </a:xfrm>
        </p:spPr>
        <p:txBody>
          <a:bodyPr>
            <a:normAutofit fontScale="90000"/>
          </a:bodyPr>
          <a:lstStyle/>
          <a:p>
            <a:r>
              <a:rPr lang="en-US" sz="1800" b="1" dirty="0" smtClean="0">
                <a:solidFill>
                  <a:schemeClr val="accent1">
                    <a:lumMod val="75000"/>
                  </a:schemeClr>
                </a:solidFill>
                <a:latin typeface="Bookman Old Style" panose="02050604050505020204" pitchFamily="18" charset="0"/>
              </a:rPr>
              <a:t>Trauma Symptom Checklist for Young Children Screening Form™ (TSCYC™)</a:t>
            </a:r>
            <a:br>
              <a:rPr lang="en-US" sz="1800" b="1" dirty="0" smtClean="0">
                <a:solidFill>
                  <a:schemeClr val="accent1">
                    <a:lumMod val="75000"/>
                  </a:schemeClr>
                </a:solidFill>
                <a:latin typeface="Bookman Old Style" panose="02050604050505020204" pitchFamily="18" charset="0"/>
              </a:rPr>
            </a:br>
            <a:r>
              <a:rPr lang="en-US" sz="1200" i="1" dirty="0" smtClean="0">
                <a:solidFill>
                  <a:schemeClr val="accent1">
                    <a:lumMod val="75000"/>
                  </a:schemeClr>
                </a:solidFill>
                <a:latin typeface="Bookman Old Style" panose="02050604050505020204" pitchFamily="18" charset="0"/>
              </a:rPr>
              <a:t>John </a:t>
            </a:r>
            <a:r>
              <a:rPr lang="en-US" sz="1200" i="1" dirty="0" err="1" smtClean="0">
                <a:solidFill>
                  <a:schemeClr val="accent1">
                    <a:lumMod val="75000"/>
                  </a:schemeClr>
                </a:solidFill>
                <a:latin typeface="Bookman Old Style" panose="02050604050505020204" pitchFamily="18" charset="0"/>
              </a:rPr>
              <a:t>Briere</a:t>
            </a:r>
            <a:r>
              <a:rPr lang="en-US" sz="1200" i="1" dirty="0" smtClean="0">
                <a:solidFill>
                  <a:schemeClr val="accent1">
                    <a:lumMod val="75000"/>
                  </a:schemeClr>
                </a:solidFill>
                <a:latin typeface="Bookman Old Style" panose="02050604050505020204" pitchFamily="18" charset="0"/>
              </a:rPr>
              <a:t>, PhD</a:t>
            </a:r>
            <a:endParaRPr lang="en-US" sz="1200" i="1" dirty="0">
              <a:solidFill>
                <a:schemeClr val="accent1">
                  <a:lumMod val="75000"/>
                </a:schemeClr>
              </a:solidFill>
              <a:latin typeface="Bookman Old Style" panose="02050604050505020204" pitchFamily="18" charset="0"/>
            </a:endParaRPr>
          </a:p>
        </p:txBody>
      </p:sp>
      <p:sp>
        <p:nvSpPr>
          <p:cNvPr id="3" name="Content Placeholder 2"/>
          <p:cNvSpPr>
            <a:spLocks noGrp="1"/>
          </p:cNvSpPr>
          <p:nvPr>
            <p:ph idx="1"/>
          </p:nvPr>
        </p:nvSpPr>
        <p:spPr>
          <a:xfrm>
            <a:off x="2915542" y="1905000"/>
            <a:ext cx="3768286" cy="7239000"/>
          </a:xfrm>
        </p:spPr>
        <p:txBody>
          <a:bodyPr>
            <a:normAutofit fontScale="25000" lnSpcReduction="20000"/>
          </a:bodyPr>
          <a:lstStyle/>
          <a:p>
            <a:pPr marL="0" marR="0" indent="0">
              <a:lnSpc>
                <a:spcPct val="107000"/>
              </a:lnSpc>
              <a:spcBef>
                <a:spcPts val="0"/>
              </a:spcBef>
              <a:spcAft>
                <a:spcPts val="800"/>
              </a:spcAft>
              <a:buNone/>
            </a:pPr>
            <a:r>
              <a:rPr lang="en-US" sz="4800" b="1" dirty="0">
                <a:solidFill>
                  <a:schemeClr val="accent1">
                    <a:lumMod val="75000"/>
                  </a:schemeClr>
                </a:solidFill>
                <a:latin typeface="Bookman Old Style" panose="02050604050505020204" pitchFamily="18" charset="0"/>
                <a:ea typeface="Calibri" panose="020F0502020204030204" pitchFamily="34" charset="0"/>
                <a:cs typeface="Times New Roman" panose="02020603050405020304" pitchFamily="18" charset="0"/>
              </a:rPr>
              <a:t>Overview</a:t>
            </a:r>
            <a:endParaRPr lang="en-US" sz="36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4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The TSCYC Screening Form allows you to quickly screen for posttraumatic stress and related psychological symptomatology in children ages 3-12 years who have experienced traumatic events, such as physical or sexual abuse, major loss, natural disasters, or who have been a witness to violence.</a:t>
            </a:r>
          </a:p>
          <a:p>
            <a:pPr marL="342900" marR="0" lvl="0" indent="-342900">
              <a:lnSpc>
                <a:spcPct val="107000"/>
              </a:lnSpc>
              <a:spcBef>
                <a:spcPts val="0"/>
              </a:spcBef>
              <a:spcAft>
                <a:spcPts val="0"/>
              </a:spcAft>
              <a:buFont typeface="Symbol" panose="05050102010706020507" pitchFamily="18" charset="2"/>
              <a:buChar char=""/>
            </a:pPr>
            <a:r>
              <a:rPr lang="en-US" sz="4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Quickly indicates whether a child is at risk for clinically significant psychological disturbance.</a:t>
            </a:r>
          </a:p>
          <a:p>
            <a:pPr marL="342900" marR="0" lvl="0" indent="-342900">
              <a:lnSpc>
                <a:spcPct val="107000"/>
              </a:lnSpc>
              <a:spcBef>
                <a:spcPts val="0"/>
              </a:spcBef>
              <a:spcAft>
                <a:spcPts val="0"/>
              </a:spcAft>
              <a:buFont typeface="Symbol" panose="05050102010706020507" pitchFamily="18" charset="2"/>
              <a:buChar char=""/>
            </a:pPr>
            <a:r>
              <a:rPr lang="en-US" sz="4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Supports the Trauma Informed Care Approach to treatment.</a:t>
            </a:r>
          </a:p>
          <a:p>
            <a:pPr marL="342900" marR="0" lvl="0" indent="-342900">
              <a:lnSpc>
                <a:spcPct val="107000"/>
              </a:lnSpc>
              <a:spcBef>
                <a:spcPts val="0"/>
              </a:spcBef>
              <a:spcAft>
                <a:spcPts val="800"/>
              </a:spcAft>
              <a:buFont typeface="Symbol" panose="05050102010706020507" pitchFamily="18" charset="2"/>
              <a:buChar char=""/>
            </a:pPr>
            <a:r>
              <a:rPr lang="en-US" sz="4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Does not require an advanced degree or training to administer and score.</a:t>
            </a:r>
          </a:p>
          <a:p>
            <a:pPr marL="0" marR="0" indent="0">
              <a:lnSpc>
                <a:spcPct val="107000"/>
              </a:lnSpc>
              <a:spcBef>
                <a:spcPts val="0"/>
              </a:spcBef>
              <a:spcAft>
                <a:spcPts val="800"/>
              </a:spcAft>
              <a:buNone/>
            </a:pPr>
            <a:r>
              <a:rPr lang="en-US" sz="4800" b="1" dirty="0" smtClean="0">
                <a:solidFill>
                  <a:schemeClr val="accent1">
                    <a:lumMod val="75000"/>
                  </a:schemeClr>
                </a:solidFill>
                <a:latin typeface="Bookman Old Style" panose="02050604050505020204" pitchFamily="18" charset="0"/>
                <a:ea typeface="Calibri" panose="020F0502020204030204" pitchFamily="34" charset="0"/>
                <a:cs typeface="Times New Roman" panose="02020603050405020304" pitchFamily="18" charset="0"/>
              </a:rPr>
              <a:t>Administration</a:t>
            </a:r>
            <a:endParaRPr lang="en-US" sz="36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4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The </a:t>
            </a:r>
            <a:r>
              <a:rPr lang="en-US" sz="4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TSCYC Screening Form consists of two subscales: General Trauma (GT), with 12 items, and Sexual Concerns (SC), with 8 items.</a:t>
            </a:r>
          </a:p>
          <a:p>
            <a:pPr marL="342900" marR="0" lvl="0" indent="-342900">
              <a:lnSpc>
                <a:spcPct val="107000"/>
              </a:lnSpc>
              <a:spcBef>
                <a:spcPts val="0"/>
              </a:spcBef>
              <a:spcAft>
                <a:spcPts val="0"/>
              </a:spcAft>
              <a:buFont typeface="Symbol" panose="05050102010706020507" pitchFamily="18" charset="2"/>
              <a:buChar char=""/>
            </a:pPr>
            <a:r>
              <a:rPr lang="en-US" sz="4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Carbonless form takes just 5 minutes to administer and score. </a:t>
            </a:r>
          </a:p>
          <a:p>
            <a:pPr marL="342900" marR="0" lvl="0" indent="-342900">
              <a:lnSpc>
                <a:spcPct val="107000"/>
              </a:lnSpc>
              <a:spcBef>
                <a:spcPts val="0"/>
              </a:spcBef>
              <a:spcAft>
                <a:spcPts val="0"/>
              </a:spcAft>
              <a:buFont typeface="Symbol" panose="05050102010706020507" pitchFamily="18" charset="2"/>
              <a:buChar char=""/>
            </a:pPr>
            <a:r>
              <a:rPr lang="en-US" sz="4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Can be administered individually or a group setting.</a:t>
            </a:r>
          </a:p>
          <a:p>
            <a:pPr marL="342900" marR="0" lvl="0" indent="-342900">
              <a:lnSpc>
                <a:spcPct val="107000"/>
              </a:lnSpc>
              <a:spcBef>
                <a:spcPts val="0"/>
              </a:spcBef>
              <a:spcAft>
                <a:spcPts val="800"/>
              </a:spcAft>
              <a:buFont typeface="Symbol" panose="05050102010706020507" pitchFamily="18" charset="2"/>
              <a:buChar char=""/>
            </a:pPr>
            <a:r>
              <a:rPr lang="en-US" sz="4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The testing environment should be relatively quiet, free from distraction, and adequately illuminated. </a:t>
            </a:r>
            <a:endParaRPr lang="en-US" sz="4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4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Appropriate for ages 3-12 years.</a:t>
            </a:r>
            <a:endParaRPr lang="en-US" sz="4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800" b="1" dirty="0" smtClean="0">
                <a:solidFill>
                  <a:schemeClr val="accent1">
                    <a:lumMod val="75000"/>
                  </a:schemeClr>
                </a:solidFill>
                <a:latin typeface="Bookman Old Style" panose="02050604050505020204" pitchFamily="18" charset="0"/>
                <a:ea typeface="Calibri" panose="020F0502020204030204" pitchFamily="34" charset="0"/>
                <a:cs typeface="Times New Roman" panose="02020603050405020304" pitchFamily="18" charset="0"/>
              </a:rPr>
              <a:t>Scoring and Reporting</a:t>
            </a:r>
            <a:endParaRPr lang="en-US" sz="36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4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To </a:t>
            </a:r>
            <a:r>
              <a:rPr lang="en-US" sz="4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score the TSCYC-SF, tear off the perforated strips along the side of the completed form and peel away the top sheet to reveal the scoring sheet beneath.</a:t>
            </a:r>
          </a:p>
          <a:p>
            <a:pPr marL="342900" marR="0" lvl="0" indent="-342900">
              <a:lnSpc>
                <a:spcPct val="107000"/>
              </a:lnSpc>
              <a:spcBef>
                <a:spcPts val="0"/>
              </a:spcBef>
              <a:spcAft>
                <a:spcPts val="0"/>
              </a:spcAft>
              <a:buFont typeface="Symbol" panose="05050102010706020507" pitchFamily="18" charset="2"/>
              <a:buChar char=""/>
            </a:pPr>
            <a:r>
              <a:rPr lang="en-US" sz="4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The scoring sheet is used to calculate the General Trauma (GT) raw score and Sexual Concerns (SC) raw score. </a:t>
            </a:r>
          </a:p>
          <a:p>
            <a:pPr marL="342900" marR="0" lvl="0" indent="-342900">
              <a:lnSpc>
                <a:spcPct val="107000"/>
              </a:lnSpc>
              <a:spcBef>
                <a:spcPts val="0"/>
              </a:spcBef>
              <a:spcAft>
                <a:spcPts val="0"/>
              </a:spcAft>
              <a:buFont typeface="Symbol" panose="05050102010706020507" pitchFamily="18" charset="2"/>
              <a:buChar char=""/>
            </a:pPr>
            <a:r>
              <a:rPr lang="en-US" sz="4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Features separate cutoff scores (derived from TSCYC normative data) for boys and girls ages 3-4 years, ages 5-9 years, and ages 10-12 years.</a:t>
            </a:r>
          </a:p>
          <a:p>
            <a:pPr marL="342900" marR="0" lvl="0" indent="-342900">
              <a:lnSpc>
                <a:spcPct val="107000"/>
              </a:lnSpc>
              <a:spcBef>
                <a:spcPts val="0"/>
              </a:spcBef>
              <a:spcAft>
                <a:spcPts val="800"/>
              </a:spcAft>
              <a:buFont typeface="Symbol" panose="05050102010706020507" pitchFamily="18" charset="2"/>
              <a:buChar char=""/>
            </a:pPr>
            <a:r>
              <a:rPr lang="en-US" sz="4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As with the TSCC-SF, the SC subscale is scored separately from the GT subscale because sexual symptoms are somewhat specific to childhood sexual abuse, whereas nonsexual symptoms reflect general abuse related impacts. </a:t>
            </a:r>
          </a:p>
          <a:p>
            <a:pPr marL="0" indent="0">
              <a:buNone/>
            </a:pPr>
            <a:endParaRPr lang="en-US" dirty="0"/>
          </a:p>
        </p:txBody>
      </p:sp>
      <p:sp>
        <p:nvSpPr>
          <p:cNvPr id="4" name="Text Placeholder 3"/>
          <p:cNvSpPr>
            <a:spLocks noGrp="1"/>
          </p:cNvSpPr>
          <p:nvPr>
            <p:ph type="body" sz="half" idx="2"/>
          </p:nvPr>
        </p:nvSpPr>
        <p:spPr>
          <a:xfrm>
            <a:off x="472381" y="2460172"/>
            <a:ext cx="2211884" cy="5954486"/>
          </a:xfrm>
          <a:solidFill>
            <a:schemeClr val="bg1">
              <a:lumMod val="95000"/>
            </a:schemeClr>
          </a:solidFill>
          <a:ln>
            <a:solidFill>
              <a:schemeClr val="bg1">
                <a:lumMod val="95000"/>
              </a:schemeClr>
            </a:solidFill>
          </a:ln>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algn="ctr"/>
            <a:r>
              <a:rPr lang="en-US" sz="1400" b="1" dirty="0" smtClean="0">
                <a:solidFill>
                  <a:schemeClr val="accent1">
                    <a:lumMod val="75000"/>
                  </a:schemeClr>
                </a:solidFill>
                <a:latin typeface="Bookman Old Style" panose="02050604050505020204" pitchFamily="18" charset="0"/>
              </a:rPr>
              <a:t>Administration</a:t>
            </a:r>
          </a:p>
          <a:p>
            <a:pPr algn="ctr"/>
            <a:r>
              <a:rPr lang="en-US" dirty="0" smtClean="0">
                <a:solidFill>
                  <a:schemeClr val="accent1">
                    <a:lumMod val="75000"/>
                  </a:schemeClr>
                </a:solidFill>
              </a:rPr>
              <a:t>The TSCYC is the first fully standardized and normed broadband trauma measure for young children who have been exposed to traumatic events such as child abuse, peer assault, and community violence. </a:t>
            </a:r>
          </a:p>
          <a:p>
            <a:pPr algn="ctr"/>
            <a:r>
              <a:rPr lang="en-US" dirty="0" smtClean="0">
                <a:solidFill>
                  <a:schemeClr val="accent1">
                    <a:lumMod val="75000"/>
                  </a:schemeClr>
                </a:solidFill>
              </a:rPr>
              <a:t>Made for individuals </a:t>
            </a:r>
            <a:r>
              <a:rPr lang="en-US" smtClean="0">
                <a:solidFill>
                  <a:schemeClr val="accent1">
                    <a:lumMod val="75000"/>
                  </a:schemeClr>
                </a:solidFill>
              </a:rPr>
              <a:t>ages  3-12 years</a:t>
            </a:r>
            <a:endParaRPr lang="en-US" dirty="0">
              <a:solidFill>
                <a:schemeClr val="accent1">
                  <a:lumMod val="75000"/>
                </a:schemeClr>
              </a:solidFill>
            </a:endParaRPr>
          </a:p>
        </p:txBody>
      </p:sp>
      <p:pic>
        <p:nvPicPr>
          <p:cNvPr id="5" name="Picture 4"/>
          <p:cNvPicPr>
            <a:picLocks noChangeAspect="1"/>
          </p:cNvPicPr>
          <p:nvPr/>
        </p:nvPicPr>
        <p:blipFill>
          <a:blip r:embed="rId2"/>
          <a:stretch>
            <a:fillRect/>
          </a:stretch>
        </p:blipFill>
        <p:spPr>
          <a:xfrm>
            <a:off x="316930" y="492732"/>
            <a:ext cx="2367335" cy="1183668"/>
          </a:xfrm>
          <a:prstGeom prst="rect">
            <a:avLst/>
          </a:prstGeom>
        </p:spPr>
      </p:pic>
      <p:pic>
        <p:nvPicPr>
          <p:cNvPr id="8" name="Picture 7"/>
          <p:cNvPicPr>
            <a:picLocks noChangeAspect="1"/>
          </p:cNvPicPr>
          <p:nvPr/>
        </p:nvPicPr>
        <p:blipFill>
          <a:blip r:embed="rId3"/>
          <a:stretch>
            <a:fillRect/>
          </a:stretch>
        </p:blipFill>
        <p:spPr>
          <a:xfrm>
            <a:off x="673448" y="2887173"/>
            <a:ext cx="1809750" cy="2314575"/>
          </a:xfrm>
          <a:prstGeom prst="rect">
            <a:avLst/>
          </a:prstGeom>
        </p:spPr>
      </p:pic>
    </p:spTree>
    <p:extLst>
      <p:ext uri="{BB962C8B-B14F-4D97-AF65-F5344CB8AC3E}">
        <p14:creationId xmlns:p14="http://schemas.microsoft.com/office/powerpoint/2010/main" val="3415791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709" y="492604"/>
            <a:ext cx="5720862" cy="1312750"/>
          </a:xfrm>
        </p:spPr>
        <p:txBody>
          <a:bodyPr/>
          <a:lstStyle/>
          <a:p>
            <a:pPr marL="0" marR="0" indent="0">
              <a:lnSpc>
                <a:spcPct val="107000"/>
              </a:lnSpc>
              <a:spcBef>
                <a:spcPts val="0"/>
              </a:spcBef>
              <a:spcAft>
                <a:spcPts val="800"/>
              </a:spcAft>
              <a:buNone/>
            </a:pPr>
            <a:r>
              <a:rPr lang="en-US" sz="1200" b="1" dirty="0">
                <a:solidFill>
                  <a:schemeClr val="accent1">
                    <a:lumMod val="75000"/>
                  </a:schemeClr>
                </a:solidFill>
                <a:latin typeface="Bookman Old Style" panose="02050604050505020204" pitchFamily="18" charset="0"/>
                <a:ea typeface="Calibri" panose="020F0502020204030204" pitchFamily="34" charset="0"/>
                <a:cs typeface="Times New Roman" panose="02020603050405020304" pitchFamily="18" charset="0"/>
              </a:rPr>
              <a:t>Reliability, Validity, and Norms</a:t>
            </a:r>
            <a:endParaRPr lang="en-US"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a:solidFill>
                  <a:schemeClr val="accent1">
                    <a:lumMod val="75000"/>
                  </a:schemeClr>
                </a:solidFill>
                <a:ea typeface="Calibri" panose="020F0502020204030204" pitchFamily="34" charset="0"/>
                <a:cs typeface="Times New Roman" panose="02020603050405020304" pitchFamily="18" charset="0"/>
              </a:rPr>
              <a:t>Normative data (</a:t>
            </a:r>
            <a:r>
              <a:rPr lang="en-US" sz="1100" i="1" dirty="0">
                <a:solidFill>
                  <a:schemeClr val="accent1">
                    <a:lumMod val="75000"/>
                  </a:schemeClr>
                </a:solidFill>
                <a:ea typeface="Calibri" panose="020F0502020204030204" pitchFamily="34" charset="0"/>
                <a:cs typeface="Times New Roman" panose="02020603050405020304" pitchFamily="18" charset="0"/>
              </a:rPr>
              <a:t>N</a:t>
            </a:r>
            <a:r>
              <a:rPr lang="en-US" sz="1100" dirty="0">
                <a:solidFill>
                  <a:schemeClr val="accent1">
                    <a:lumMod val="75000"/>
                  </a:schemeClr>
                </a:solidFill>
                <a:ea typeface="Calibri" panose="020F0502020204030204" pitchFamily="34" charset="0"/>
                <a:cs typeface="Times New Roman" panose="02020603050405020304" pitchFamily="18" charset="0"/>
              </a:rPr>
              <a:t> = 750) features caretaker reports of children ages 3-12 years.</a:t>
            </a:r>
          </a:p>
          <a:p>
            <a:pPr marL="342900" marR="0" lvl="0" indent="-342900">
              <a:lnSpc>
                <a:spcPct val="107000"/>
              </a:lnSpc>
              <a:spcBef>
                <a:spcPts val="0"/>
              </a:spcBef>
              <a:spcAft>
                <a:spcPts val="0"/>
              </a:spcAft>
              <a:buFont typeface="Symbol" panose="05050102010706020507" pitchFamily="18" charset="2"/>
              <a:buChar char=""/>
            </a:pPr>
            <a:r>
              <a:rPr lang="en-US" sz="1100" dirty="0">
                <a:solidFill>
                  <a:schemeClr val="accent1">
                    <a:lumMod val="75000"/>
                  </a:schemeClr>
                </a:solidFill>
                <a:ea typeface="Calibri" panose="020F0502020204030204" pitchFamily="34" charset="0"/>
                <a:cs typeface="Times New Roman" panose="02020603050405020304" pitchFamily="18" charset="0"/>
              </a:rPr>
              <a:t>Internal consistency coefficients are in the good-to-excellent range.</a:t>
            </a:r>
          </a:p>
          <a:p>
            <a:pPr marL="342900" marR="0" lvl="0" indent="-342900">
              <a:lnSpc>
                <a:spcPct val="107000"/>
              </a:lnSpc>
              <a:spcBef>
                <a:spcPts val="0"/>
              </a:spcBef>
              <a:spcAft>
                <a:spcPts val="800"/>
              </a:spcAft>
              <a:buFont typeface="Symbol" panose="05050102010706020507" pitchFamily="18" charset="2"/>
              <a:buChar char=""/>
            </a:pPr>
            <a:r>
              <a:rPr lang="en-US" sz="1100" dirty="0">
                <a:solidFill>
                  <a:schemeClr val="accent1">
                    <a:lumMod val="75000"/>
                  </a:schemeClr>
                </a:solidFill>
                <a:ea typeface="Calibri" panose="020F0502020204030204" pitchFamily="34" charset="0"/>
                <a:cs typeface="Times New Roman" panose="02020603050405020304" pitchFamily="18" charset="0"/>
              </a:rPr>
              <a:t>Test-retest reliability was r = .80 (p &lt; .001) for each scale.</a:t>
            </a:r>
          </a:p>
          <a:p>
            <a:pPr marL="0" indent="0">
              <a:buNone/>
            </a:pPr>
            <a:endParaRPr lang="en-US" dirty="0"/>
          </a:p>
        </p:txBody>
      </p:sp>
    </p:spTree>
    <p:extLst>
      <p:ext uri="{BB962C8B-B14F-4D97-AF65-F5344CB8AC3E}">
        <p14:creationId xmlns:p14="http://schemas.microsoft.com/office/powerpoint/2010/main" val="18474404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TotalTime>
  <Words>379</Words>
  <Application>Microsoft Office PowerPoint</Application>
  <PresentationFormat>Letter Paper (8.5x11 in)</PresentationFormat>
  <Paragraphs>35</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Bookman Old Style</vt:lpstr>
      <vt:lpstr>Calibri</vt:lpstr>
      <vt:lpstr>Calibri Light</vt:lpstr>
      <vt:lpstr>Symbol</vt:lpstr>
      <vt:lpstr>Times New Roman</vt:lpstr>
      <vt:lpstr>Office Theme</vt:lpstr>
      <vt:lpstr>Trauma Symptom Checklist for Young Children Screening Form™ (TSCYC™) John Briere, PhD</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Symptom Checklist for Young Children Screening Form™ (TSCYC™) John Briere, PhD</dc:title>
  <dc:creator>Kerri Fontenot</dc:creator>
  <cp:lastModifiedBy>Kerri Fontenot</cp:lastModifiedBy>
  <cp:revision>4</cp:revision>
  <dcterms:created xsi:type="dcterms:W3CDTF">2018-08-01T13:34:25Z</dcterms:created>
  <dcterms:modified xsi:type="dcterms:W3CDTF">2018-08-13T12:53:21Z</dcterms:modified>
</cp:coreProperties>
</file>