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handoutMasterIdLst>
    <p:handoutMasterId r:id="rId5"/>
  </p:handoutMasterIdLst>
  <p:sldIdLst>
    <p:sldId id="256" r:id="rId3"/>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2" userDrawn="1">
          <p15:clr>
            <a:srgbClr val="A4A3A4"/>
          </p15:clr>
        </p15:guide>
        <p15:guide id="2" pos="13824" userDrawn="1">
          <p15:clr>
            <a:srgbClr val="A4A3A4"/>
          </p15:clr>
        </p15:guide>
        <p15:guide id="3" orient="horz" pos="19920" userDrawn="1">
          <p15:clr>
            <a:srgbClr val="A4A3A4"/>
          </p15:clr>
        </p15:guide>
        <p15:guide id="4" orient="horz" pos="103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6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9CC0"/>
    <a:srgbClr val="EDEBEB"/>
    <a:srgbClr val="E9E7E7"/>
    <a:srgbClr val="EBEFF4"/>
    <a:srgbClr val="036767"/>
    <a:srgbClr val="D47A7A"/>
    <a:srgbClr val="FAF6EC"/>
    <a:srgbClr val="336699"/>
    <a:srgbClr val="C0BABA"/>
    <a:srgbClr val="C3D7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CAF9ED-07DC-4A11-8D7F-57B35C25682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4272" y="-4518"/>
      </p:cViewPr>
      <p:guideLst>
        <p:guide orient="horz" pos="912"/>
        <p:guide pos="13824"/>
        <p:guide orient="horz" pos="19920"/>
        <p:guide orient="horz" pos="10368"/>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3/9/2020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3/9/2020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5" name="Rectangle 44"/>
          <p:cNvSpPr/>
          <p:nvPr/>
        </p:nvSpPr>
        <p:spPr>
          <a:xfrm>
            <a:off x="685800" y="14798040"/>
            <a:ext cx="457200" cy="9144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58"/>
          </a:p>
        </p:txBody>
      </p:sp>
      <p:sp>
        <p:nvSpPr>
          <p:cNvPr id="47" name="Rectangle 46"/>
          <p:cNvSpPr/>
          <p:nvPr/>
        </p:nvSpPr>
        <p:spPr>
          <a:xfrm>
            <a:off x="685800" y="23301960"/>
            <a:ext cx="457200" cy="9144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58"/>
          </a:p>
        </p:txBody>
      </p:sp>
      <p:sp>
        <p:nvSpPr>
          <p:cNvPr id="58" name="Rectangle 101"/>
          <p:cNvSpPr>
            <a:spLocks noChangeArrowheads="1"/>
          </p:cNvSpPr>
          <p:nvPr userDrawn="1"/>
        </p:nvSpPr>
        <p:spPr bwMode="auto">
          <a:xfrm>
            <a:off x="1" y="32004000"/>
            <a:ext cx="43891200" cy="914400"/>
          </a:xfrm>
          <a:prstGeom prst="rect">
            <a:avLst/>
          </a:prstGeom>
          <a:solidFill>
            <a:schemeClr val="accent2">
              <a:lumMod val="60000"/>
              <a:lumOff val="40000"/>
            </a:schemeClr>
          </a:solidFill>
          <a:ln>
            <a:noFill/>
          </a:ln>
          <a:effectLst/>
        </p:spPr>
        <p:txBody>
          <a:bodyPr wrap="none" anchor="ctr"/>
          <a:lstStyle/>
          <a:p>
            <a:r>
              <a:rPr lang="en-US" sz="7258"/>
              <a:t>`</a:t>
            </a:r>
          </a:p>
        </p:txBody>
      </p:sp>
      <p:sp>
        <p:nvSpPr>
          <p:cNvPr id="59" name="Line 112"/>
          <p:cNvSpPr>
            <a:spLocks noChangeShapeType="1"/>
          </p:cNvSpPr>
          <p:nvPr userDrawn="1"/>
        </p:nvSpPr>
        <p:spPr bwMode="white">
          <a:xfrm>
            <a:off x="0" y="32004000"/>
            <a:ext cx="43891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7258"/>
          </a:p>
        </p:txBody>
      </p:sp>
      <p:sp>
        <p:nvSpPr>
          <p:cNvPr id="43" name="Rectangle 42"/>
          <p:cNvSpPr/>
          <p:nvPr userDrawn="1"/>
        </p:nvSpPr>
        <p:spPr bwMode="white">
          <a:xfrm>
            <a:off x="29591222"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58"/>
          </a:p>
        </p:txBody>
      </p:sp>
      <p:sp>
        <p:nvSpPr>
          <p:cNvPr id="42" name="Rectangle 41"/>
          <p:cNvSpPr/>
          <p:nvPr userDrawn="1"/>
        </p:nvSpPr>
        <p:spPr bwMode="white">
          <a:xfrm>
            <a:off x="15363158"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58"/>
          </a:p>
        </p:txBody>
      </p:sp>
      <p:sp>
        <p:nvSpPr>
          <p:cNvPr id="41" name="Rectangle 40"/>
          <p:cNvSpPr/>
          <p:nvPr userDrawn="1"/>
        </p:nvSpPr>
        <p:spPr bwMode="white">
          <a:xfrm>
            <a:off x="1116805"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58"/>
          </a:p>
        </p:txBody>
      </p:sp>
      <p:sp>
        <p:nvSpPr>
          <p:cNvPr id="39" name="Rectangle 38"/>
          <p:cNvSpPr/>
          <p:nvPr/>
        </p:nvSpPr>
        <p:spPr>
          <a:xfrm>
            <a:off x="685800" y="6172200"/>
            <a:ext cx="4572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58"/>
          </a:p>
        </p:txBody>
      </p:sp>
      <p:sp>
        <p:nvSpPr>
          <p:cNvPr id="33" name="Rectangle 101"/>
          <p:cNvSpPr>
            <a:spLocks noChangeArrowheads="1"/>
          </p:cNvSpPr>
          <p:nvPr userDrawn="1"/>
        </p:nvSpPr>
        <p:spPr bwMode="auto">
          <a:xfrm>
            <a:off x="1143003" y="3886200"/>
            <a:ext cx="42748200" cy="1600200"/>
          </a:xfrm>
          <a:prstGeom prst="rect">
            <a:avLst/>
          </a:prstGeom>
          <a:solidFill>
            <a:schemeClr val="accent2">
              <a:lumMod val="20000"/>
              <a:lumOff val="80000"/>
            </a:schemeClr>
          </a:solidFill>
          <a:ln>
            <a:noFill/>
          </a:ln>
          <a:effectLst/>
        </p:spPr>
        <p:txBody>
          <a:bodyPr wrap="none" anchor="ctr"/>
          <a:lstStyle/>
          <a:p>
            <a:endParaRPr lang="en-US" sz="7258"/>
          </a:p>
        </p:txBody>
      </p:sp>
      <p:sp>
        <p:nvSpPr>
          <p:cNvPr id="6" name="Title 5"/>
          <p:cNvSpPr>
            <a:spLocks noGrp="1"/>
          </p:cNvSpPr>
          <p:nvPr userDrawn="1">
            <p:ph type="title"/>
          </p:nvPr>
        </p:nvSpPr>
        <p:spPr/>
        <p:txBody>
          <a:bodyPr/>
          <a:lstStyle/>
          <a:p>
            <a:r>
              <a:rPr lang="en-US"/>
              <a:t>Click to edit Master title style</a:t>
            </a:r>
          </a:p>
        </p:txBody>
      </p:sp>
      <p:sp>
        <p:nvSpPr>
          <p:cNvPr id="31" name="Text Placeholder 6"/>
          <p:cNvSpPr>
            <a:spLocks noGrp="1"/>
          </p:cNvSpPr>
          <p:nvPr userDrawn="1">
            <p:ph type="body" sz="quarter" idx="36"/>
          </p:nvPr>
        </p:nvSpPr>
        <p:spPr bwMode="auto">
          <a:xfrm>
            <a:off x="2209800" y="4083469"/>
            <a:ext cx="35661600" cy="1276992"/>
          </a:xfrm>
        </p:spPr>
        <p:txBody>
          <a:bodyPr anchor="ctr">
            <a:noAutofit/>
          </a:bodyPr>
          <a:lstStyle>
            <a:lvl1pPr marL="0" indent="0">
              <a:spcBef>
                <a:spcPts val="0"/>
              </a:spcBef>
              <a:buNone/>
              <a:defRPr sz="2400">
                <a:solidFill>
                  <a:schemeClr val="tx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a:t>Click to edit Master text styles</a:t>
            </a:r>
          </a:p>
        </p:txBody>
      </p:sp>
      <p:sp>
        <p:nvSpPr>
          <p:cNvPr id="7" name="Text Placeholder 6"/>
          <p:cNvSpPr>
            <a:spLocks noGrp="1"/>
          </p:cNvSpPr>
          <p:nvPr userDrawn="1">
            <p:ph type="body" sz="quarter" idx="13" hasCustomPrompt="1"/>
          </p:nvPr>
        </p:nvSpPr>
        <p:spPr>
          <a:xfrm>
            <a:off x="1170431" y="6172200"/>
            <a:ext cx="13044367" cy="914400"/>
          </a:xfrm>
          <a:prstGeom prst="rect">
            <a:avLst/>
          </a:prstGeom>
          <a:solidFill>
            <a:schemeClr val="tx2"/>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a:t>Heading</a:t>
            </a:r>
          </a:p>
        </p:txBody>
      </p:sp>
      <p:sp>
        <p:nvSpPr>
          <p:cNvPr id="19" name="Content Placeholder 17"/>
          <p:cNvSpPr>
            <a:spLocks noGrp="1"/>
          </p:cNvSpPr>
          <p:nvPr userDrawn="1">
            <p:ph sz="quarter" idx="24" hasCustomPrompt="1"/>
          </p:nvPr>
        </p:nvSpPr>
        <p:spPr>
          <a:xfrm>
            <a:off x="1174552" y="7086604"/>
            <a:ext cx="13048488" cy="6840825"/>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a:t>Use this placeholder to add text or other content</a:t>
            </a:r>
          </a:p>
          <a:p>
            <a:pPr lvl="1"/>
            <a:r>
              <a:rPr lang="en-US"/>
              <a:t>Second level</a:t>
            </a:r>
          </a:p>
          <a:p>
            <a:pPr lvl="2"/>
            <a:r>
              <a:rPr lang="en-US"/>
              <a:t>Third level</a:t>
            </a:r>
          </a:p>
          <a:p>
            <a:pPr lvl="3"/>
            <a:r>
              <a:rPr lang="en-US"/>
              <a:t>Fourth level</a:t>
            </a:r>
          </a:p>
          <a:p>
            <a:pPr lvl="4"/>
            <a:r>
              <a:rPr lang="en-US"/>
              <a:t>Fifth level</a:t>
            </a:r>
          </a:p>
          <a:p>
            <a:pPr lvl="5"/>
            <a:r>
              <a:rPr lang="en-US"/>
              <a:t>Six</a:t>
            </a:r>
          </a:p>
          <a:p>
            <a:pPr lvl="6"/>
            <a:r>
              <a:rPr lang="en-US"/>
              <a:t>Seven</a:t>
            </a:r>
          </a:p>
          <a:p>
            <a:pPr lvl="7"/>
            <a:r>
              <a:rPr lang="en-US"/>
              <a:t>Eight</a:t>
            </a:r>
          </a:p>
          <a:p>
            <a:pPr lvl="8"/>
            <a:r>
              <a:rPr lang="en-US"/>
              <a:t>Nine</a:t>
            </a:r>
          </a:p>
        </p:txBody>
      </p:sp>
      <p:sp>
        <p:nvSpPr>
          <p:cNvPr id="11" name="Text Placeholder 6"/>
          <p:cNvSpPr>
            <a:spLocks noGrp="1"/>
          </p:cNvSpPr>
          <p:nvPr userDrawn="1">
            <p:ph type="body" sz="quarter" idx="17" hasCustomPrompt="1"/>
          </p:nvPr>
        </p:nvSpPr>
        <p:spPr>
          <a:xfrm>
            <a:off x="1170431" y="14798040"/>
            <a:ext cx="13048488" cy="914400"/>
          </a:xfrm>
          <a:prstGeom prst="rect">
            <a:avLst/>
          </a:prstGeom>
          <a:solidFill>
            <a:schemeClr val="accent5"/>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a:t>Heading</a:t>
            </a:r>
          </a:p>
        </p:txBody>
      </p:sp>
      <p:sp>
        <p:nvSpPr>
          <p:cNvPr id="20" name="Content Placeholder 17"/>
          <p:cNvSpPr>
            <a:spLocks noGrp="1"/>
          </p:cNvSpPr>
          <p:nvPr userDrawn="1">
            <p:ph sz="quarter" idx="25" hasCustomPrompt="1"/>
          </p:nvPr>
        </p:nvSpPr>
        <p:spPr>
          <a:xfrm>
            <a:off x="1174552" y="15712443"/>
            <a:ext cx="13048488" cy="7440169"/>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a:t>Use this placeholder to add text or other content</a:t>
            </a:r>
          </a:p>
          <a:p>
            <a:pPr lvl="1"/>
            <a:r>
              <a:rPr lang="en-US"/>
              <a:t>Second level</a:t>
            </a:r>
          </a:p>
          <a:p>
            <a:pPr lvl="2"/>
            <a:r>
              <a:rPr lang="en-US"/>
              <a:t>Third level</a:t>
            </a:r>
          </a:p>
          <a:p>
            <a:pPr lvl="3"/>
            <a:r>
              <a:rPr lang="en-US"/>
              <a:t>Fourth level</a:t>
            </a:r>
          </a:p>
          <a:p>
            <a:pPr lvl="4"/>
            <a:r>
              <a:rPr lang="en-US"/>
              <a:t>Fifth level</a:t>
            </a:r>
          </a:p>
          <a:p>
            <a:pPr lvl="5"/>
            <a:r>
              <a:rPr lang="en-US"/>
              <a:t>Six</a:t>
            </a:r>
          </a:p>
          <a:p>
            <a:pPr lvl="6"/>
            <a:r>
              <a:rPr lang="en-US"/>
              <a:t>Seven</a:t>
            </a:r>
          </a:p>
          <a:p>
            <a:pPr lvl="7"/>
            <a:r>
              <a:rPr lang="en-US"/>
              <a:t>Eight</a:t>
            </a:r>
          </a:p>
          <a:p>
            <a:pPr lvl="8"/>
            <a:r>
              <a:rPr lang="en-US"/>
              <a:t>Nine</a:t>
            </a:r>
          </a:p>
        </p:txBody>
      </p:sp>
      <p:sp>
        <p:nvSpPr>
          <p:cNvPr id="13" name="Text Placeholder 6"/>
          <p:cNvSpPr>
            <a:spLocks noGrp="1"/>
          </p:cNvSpPr>
          <p:nvPr userDrawn="1">
            <p:ph type="body" sz="quarter" idx="19" hasCustomPrompt="1"/>
          </p:nvPr>
        </p:nvSpPr>
        <p:spPr>
          <a:xfrm>
            <a:off x="1170431" y="23301960"/>
            <a:ext cx="13048488" cy="914400"/>
          </a:xfrm>
          <a:prstGeom prst="rect">
            <a:avLst/>
          </a:prstGeom>
          <a:solidFill>
            <a:schemeClr val="accent2">
              <a:lumMod val="75000"/>
            </a:schemeClr>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a:t>Heading</a:t>
            </a:r>
          </a:p>
        </p:txBody>
      </p:sp>
      <p:sp>
        <p:nvSpPr>
          <p:cNvPr id="21" name="Content Placeholder 17"/>
          <p:cNvSpPr>
            <a:spLocks noGrp="1"/>
          </p:cNvSpPr>
          <p:nvPr userDrawn="1">
            <p:ph sz="quarter" idx="26" hasCustomPrompt="1"/>
          </p:nvPr>
        </p:nvSpPr>
        <p:spPr>
          <a:xfrm>
            <a:off x="1174552" y="24216365"/>
            <a:ext cx="13048488" cy="7263385"/>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a:t>Use this placeholder to add text or other content</a:t>
            </a:r>
          </a:p>
          <a:p>
            <a:pPr lvl="1"/>
            <a:r>
              <a:rPr lang="en-US"/>
              <a:t>Second level</a:t>
            </a:r>
          </a:p>
          <a:p>
            <a:pPr lvl="2"/>
            <a:r>
              <a:rPr lang="en-US"/>
              <a:t>Third level</a:t>
            </a:r>
          </a:p>
          <a:p>
            <a:pPr lvl="3"/>
            <a:r>
              <a:rPr lang="en-US"/>
              <a:t>Fourth level</a:t>
            </a:r>
          </a:p>
          <a:p>
            <a:pPr lvl="4"/>
            <a:r>
              <a:rPr lang="en-US"/>
              <a:t>Fifth level</a:t>
            </a:r>
          </a:p>
          <a:p>
            <a:pPr lvl="5"/>
            <a:r>
              <a:rPr lang="en-US"/>
              <a:t>Six</a:t>
            </a:r>
          </a:p>
          <a:p>
            <a:pPr lvl="6"/>
            <a:r>
              <a:rPr lang="en-US"/>
              <a:t>Seven</a:t>
            </a:r>
          </a:p>
          <a:p>
            <a:pPr lvl="7"/>
            <a:r>
              <a:rPr lang="en-US"/>
              <a:t>Eight</a:t>
            </a:r>
          </a:p>
          <a:p>
            <a:pPr lvl="8"/>
            <a:r>
              <a:rPr lang="en-US"/>
              <a:t>Nine</a:t>
            </a:r>
          </a:p>
        </p:txBody>
      </p:sp>
      <p:sp>
        <p:nvSpPr>
          <p:cNvPr id="15" name="Text Placeholder 6"/>
          <p:cNvSpPr>
            <a:spLocks noGrp="1"/>
          </p:cNvSpPr>
          <p:nvPr userDrawn="1">
            <p:ph type="body" sz="quarter" idx="21" hasCustomPrompt="1"/>
          </p:nvPr>
        </p:nvSpPr>
        <p:spPr>
          <a:xfrm>
            <a:off x="15416786" y="6172200"/>
            <a:ext cx="13048488" cy="914400"/>
          </a:xfrm>
          <a:prstGeom prst="rect">
            <a:avLst/>
          </a:prstGeom>
          <a:solidFill>
            <a:schemeClr val="accent2"/>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a:t>Heading</a:t>
            </a:r>
          </a:p>
        </p:txBody>
      </p:sp>
      <p:sp>
        <p:nvSpPr>
          <p:cNvPr id="22" name="Content Placeholder 17"/>
          <p:cNvSpPr>
            <a:spLocks noGrp="1"/>
          </p:cNvSpPr>
          <p:nvPr userDrawn="1">
            <p:ph sz="quarter" idx="27" hasCustomPrompt="1"/>
          </p:nvPr>
        </p:nvSpPr>
        <p:spPr>
          <a:xfrm>
            <a:off x="15416786" y="7086600"/>
            <a:ext cx="13048488" cy="4926126"/>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a:t>Use this placeholder to add text or other content</a:t>
            </a:r>
          </a:p>
          <a:p>
            <a:pPr lvl="1"/>
            <a:r>
              <a:rPr lang="en-US"/>
              <a:t>Second level</a:t>
            </a:r>
          </a:p>
          <a:p>
            <a:pPr lvl="2"/>
            <a:r>
              <a:rPr lang="en-US"/>
              <a:t>Third level</a:t>
            </a:r>
          </a:p>
          <a:p>
            <a:pPr lvl="3"/>
            <a:r>
              <a:rPr lang="en-US"/>
              <a:t>Fourth level</a:t>
            </a:r>
          </a:p>
          <a:p>
            <a:pPr lvl="4"/>
            <a:r>
              <a:rPr lang="en-US"/>
              <a:t>Fifth level</a:t>
            </a:r>
          </a:p>
          <a:p>
            <a:pPr lvl="5"/>
            <a:r>
              <a:rPr lang="en-US"/>
              <a:t>Six</a:t>
            </a:r>
          </a:p>
          <a:p>
            <a:pPr lvl="6"/>
            <a:r>
              <a:rPr lang="en-US"/>
              <a:t>Seven</a:t>
            </a:r>
          </a:p>
          <a:p>
            <a:pPr lvl="7"/>
            <a:r>
              <a:rPr lang="en-US"/>
              <a:t>Eight</a:t>
            </a:r>
          </a:p>
          <a:p>
            <a:pPr lvl="8"/>
            <a:r>
              <a:rPr lang="en-US"/>
              <a:t>Nine</a:t>
            </a:r>
          </a:p>
        </p:txBody>
      </p:sp>
      <p:sp>
        <p:nvSpPr>
          <p:cNvPr id="18" name="Content Placeholder 17"/>
          <p:cNvSpPr>
            <a:spLocks noGrp="1"/>
          </p:cNvSpPr>
          <p:nvPr userDrawn="1">
            <p:ph sz="quarter" idx="23" hasCustomPrompt="1"/>
          </p:nvPr>
        </p:nvSpPr>
        <p:spPr>
          <a:xfrm>
            <a:off x="15416786" y="12456478"/>
            <a:ext cx="13048488" cy="617220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a:t>Use this placeholder to add text or other content</a:t>
            </a:r>
          </a:p>
          <a:p>
            <a:pPr lvl="1"/>
            <a:r>
              <a:rPr lang="en-US"/>
              <a:t>Second level</a:t>
            </a:r>
          </a:p>
          <a:p>
            <a:pPr lvl="2"/>
            <a:r>
              <a:rPr lang="en-US"/>
              <a:t>Third level</a:t>
            </a:r>
          </a:p>
          <a:p>
            <a:pPr lvl="3"/>
            <a:r>
              <a:rPr lang="en-US"/>
              <a:t>Fourth level</a:t>
            </a:r>
          </a:p>
          <a:p>
            <a:pPr lvl="4"/>
            <a:r>
              <a:rPr lang="en-US"/>
              <a:t>Fifth level</a:t>
            </a:r>
          </a:p>
          <a:p>
            <a:pPr lvl="5"/>
            <a:r>
              <a:rPr lang="en-US"/>
              <a:t>Six</a:t>
            </a:r>
          </a:p>
          <a:p>
            <a:pPr lvl="6"/>
            <a:r>
              <a:rPr lang="en-US"/>
              <a:t>Seven</a:t>
            </a:r>
          </a:p>
          <a:p>
            <a:pPr lvl="7"/>
            <a:r>
              <a:rPr lang="en-US"/>
              <a:t>Eight</a:t>
            </a:r>
          </a:p>
          <a:p>
            <a:pPr lvl="8"/>
            <a:r>
              <a:rPr lang="en-US"/>
              <a:t>Nine</a:t>
            </a:r>
          </a:p>
        </p:txBody>
      </p:sp>
      <p:sp>
        <p:nvSpPr>
          <p:cNvPr id="57" name="Content Placeholder 17"/>
          <p:cNvSpPr>
            <a:spLocks noGrp="1"/>
          </p:cNvSpPr>
          <p:nvPr>
            <p:ph sz="quarter" idx="37" hasCustomPrompt="1"/>
          </p:nvPr>
        </p:nvSpPr>
        <p:spPr>
          <a:xfrm>
            <a:off x="15416786" y="19072430"/>
            <a:ext cx="13048488" cy="3918814"/>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a:t>Use this placeholder to add text or other content</a:t>
            </a:r>
          </a:p>
          <a:p>
            <a:pPr lvl="1"/>
            <a:r>
              <a:rPr lang="en-US"/>
              <a:t>Second level</a:t>
            </a:r>
          </a:p>
          <a:p>
            <a:pPr lvl="2"/>
            <a:r>
              <a:rPr lang="en-US"/>
              <a:t>Third level</a:t>
            </a:r>
          </a:p>
          <a:p>
            <a:pPr lvl="3"/>
            <a:r>
              <a:rPr lang="en-US"/>
              <a:t>Fourth level</a:t>
            </a:r>
          </a:p>
          <a:p>
            <a:pPr lvl="4"/>
            <a:r>
              <a:rPr lang="en-US"/>
              <a:t>Fifth level</a:t>
            </a:r>
          </a:p>
        </p:txBody>
      </p:sp>
      <p:sp>
        <p:nvSpPr>
          <p:cNvPr id="24" name="Text Placeholder 6"/>
          <p:cNvSpPr>
            <a:spLocks noGrp="1"/>
          </p:cNvSpPr>
          <p:nvPr userDrawn="1">
            <p:ph type="body" sz="quarter" idx="29" hasCustomPrompt="1"/>
          </p:nvPr>
        </p:nvSpPr>
        <p:spPr>
          <a:xfrm>
            <a:off x="15416786" y="23301960"/>
            <a:ext cx="13048488" cy="914400"/>
          </a:xfrm>
          <a:prstGeom prst="rect">
            <a:avLst/>
          </a:prstGeom>
          <a:solidFill>
            <a:schemeClr val="accent1"/>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a:t>Heading</a:t>
            </a:r>
          </a:p>
        </p:txBody>
      </p:sp>
      <p:sp>
        <p:nvSpPr>
          <p:cNvPr id="25" name="Content Placeholder 17"/>
          <p:cNvSpPr>
            <a:spLocks noGrp="1"/>
          </p:cNvSpPr>
          <p:nvPr userDrawn="1">
            <p:ph sz="quarter" idx="30" hasCustomPrompt="1"/>
          </p:nvPr>
        </p:nvSpPr>
        <p:spPr>
          <a:xfrm>
            <a:off x="15416786" y="24216361"/>
            <a:ext cx="13048488" cy="7260336"/>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a:t>Use this placeholder to add text or other content</a:t>
            </a:r>
          </a:p>
          <a:p>
            <a:pPr lvl="1"/>
            <a:r>
              <a:rPr lang="en-US"/>
              <a:t>Second level</a:t>
            </a:r>
          </a:p>
          <a:p>
            <a:pPr lvl="2"/>
            <a:r>
              <a:rPr lang="en-US"/>
              <a:t>Third level</a:t>
            </a:r>
          </a:p>
          <a:p>
            <a:pPr lvl="3"/>
            <a:r>
              <a:rPr lang="en-US"/>
              <a:t>Fourth level</a:t>
            </a:r>
          </a:p>
          <a:p>
            <a:pPr lvl="4"/>
            <a:r>
              <a:rPr lang="en-US"/>
              <a:t>Fifth level</a:t>
            </a:r>
          </a:p>
          <a:p>
            <a:pPr lvl="5"/>
            <a:r>
              <a:rPr lang="en-US"/>
              <a:t>Six</a:t>
            </a:r>
          </a:p>
          <a:p>
            <a:pPr lvl="6"/>
            <a:r>
              <a:rPr lang="en-US"/>
              <a:t>Seven</a:t>
            </a:r>
          </a:p>
          <a:p>
            <a:pPr lvl="7"/>
            <a:r>
              <a:rPr lang="en-US"/>
              <a:t>Eight</a:t>
            </a:r>
          </a:p>
          <a:p>
            <a:pPr lvl="8"/>
            <a:r>
              <a:rPr lang="en-US"/>
              <a:t>Nine</a:t>
            </a:r>
          </a:p>
        </p:txBody>
      </p:sp>
      <p:sp>
        <p:nvSpPr>
          <p:cNvPr id="26" name="Text Placeholder 6"/>
          <p:cNvSpPr>
            <a:spLocks noGrp="1"/>
          </p:cNvSpPr>
          <p:nvPr userDrawn="1">
            <p:ph type="body" sz="quarter" idx="31" hasCustomPrompt="1"/>
          </p:nvPr>
        </p:nvSpPr>
        <p:spPr>
          <a:xfrm>
            <a:off x="29644850" y="6172200"/>
            <a:ext cx="13048488" cy="914400"/>
          </a:xfrm>
          <a:prstGeom prst="rect">
            <a:avLst/>
          </a:prstGeom>
          <a:solidFill>
            <a:schemeClr val="accent1"/>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a:t>Heading</a:t>
            </a:r>
          </a:p>
        </p:txBody>
      </p:sp>
      <p:sp>
        <p:nvSpPr>
          <p:cNvPr id="27" name="Content Placeholder 17"/>
          <p:cNvSpPr>
            <a:spLocks noGrp="1"/>
          </p:cNvSpPr>
          <p:nvPr userDrawn="1">
            <p:ph sz="quarter" idx="32" hasCustomPrompt="1"/>
          </p:nvPr>
        </p:nvSpPr>
        <p:spPr>
          <a:xfrm>
            <a:off x="29644850" y="7086600"/>
            <a:ext cx="13048488" cy="731520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a:t>Use this placeholder to add text or other content</a:t>
            </a:r>
          </a:p>
          <a:p>
            <a:pPr lvl="1"/>
            <a:r>
              <a:rPr lang="en-US"/>
              <a:t>Second level</a:t>
            </a:r>
          </a:p>
          <a:p>
            <a:pPr lvl="2"/>
            <a:r>
              <a:rPr lang="en-US"/>
              <a:t>Third level</a:t>
            </a:r>
          </a:p>
          <a:p>
            <a:pPr lvl="3"/>
            <a:r>
              <a:rPr lang="en-US"/>
              <a:t>Fourth level</a:t>
            </a:r>
          </a:p>
          <a:p>
            <a:pPr lvl="4"/>
            <a:r>
              <a:rPr lang="en-US"/>
              <a:t>Fifth level</a:t>
            </a:r>
          </a:p>
          <a:p>
            <a:pPr lvl="5"/>
            <a:r>
              <a:rPr lang="en-US"/>
              <a:t>Six</a:t>
            </a:r>
          </a:p>
          <a:p>
            <a:pPr lvl="6"/>
            <a:r>
              <a:rPr lang="en-US"/>
              <a:t>Seven</a:t>
            </a:r>
          </a:p>
          <a:p>
            <a:pPr lvl="7"/>
            <a:r>
              <a:rPr lang="en-US"/>
              <a:t>Eight</a:t>
            </a:r>
          </a:p>
          <a:p>
            <a:pPr lvl="8"/>
            <a:r>
              <a:rPr lang="en-US"/>
              <a:t>Nine</a:t>
            </a:r>
          </a:p>
        </p:txBody>
      </p:sp>
      <p:sp>
        <p:nvSpPr>
          <p:cNvPr id="28" name="Content Placeholder 17"/>
          <p:cNvSpPr>
            <a:spLocks noGrp="1"/>
          </p:cNvSpPr>
          <p:nvPr userDrawn="1">
            <p:ph sz="quarter" idx="33" hasCustomPrompt="1"/>
          </p:nvPr>
        </p:nvSpPr>
        <p:spPr>
          <a:xfrm>
            <a:off x="29644850" y="15251886"/>
            <a:ext cx="13048488" cy="731520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a:t>Use this placeholder to add text or other content</a:t>
            </a:r>
          </a:p>
          <a:p>
            <a:pPr lvl="1"/>
            <a:r>
              <a:rPr lang="en-US"/>
              <a:t>Second level</a:t>
            </a:r>
          </a:p>
          <a:p>
            <a:pPr lvl="2"/>
            <a:r>
              <a:rPr lang="en-US"/>
              <a:t>Third level</a:t>
            </a:r>
          </a:p>
          <a:p>
            <a:pPr lvl="3"/>
            <a:r>
              <a:rPr lang="en-US"/>
              <a:t>Fourth level</a:t>
            </a:r>
          </a:p>
          <a:p>
            <a:pPr lvl="4"/>
            <a:r>
              <a:rPr lang="en-US"/>
              <a:t>Fifth level</a:t>
            </a:r>
          </a:p>
          <a:p>
            <a:pPr lvl="5"/>
            <a:r>
              <a:rPr lang="en-US"/>
              <a:t>Six</a:t>
            </a:r>
          </a:p>
          <a:p>
            <a:pPr lvl="6"/>
            <a:r>
              <a:rPr lang="en-US"/>
              <a:t>Seven</a:t>
            </a:r>
          </a:p>
          <a:p>
            <a:pPr lvl="7"/>
            <a:r>
              <a:rPr lang="en-US"/>
              <a:t>Eight</a:t>
            </a:r>
          </a:p>
          <a:p>
            <a:pPr lvl="8"/>
            <a:r>
              <a:rPr lang="en-US"/>
              <a:t>Nine</a:t>
            </a:r>
          </a:p>
        </p:txBody>
      </p:sp>
      <p:sp>
        <p:nvSpPr>
          <p:cNvPr id="29" name="Text Placeholder 6"/>
          <p:cNvSpPr>
            <a:spLocks noGrp="1"/>
          </p:cNvSpPr>
          <p:nvPr userDrawn="1">
            <p:ph type="body" sz="quarter" idx="34" hasCustomPrompt="1"/>
          </p:nvPr>
        </p:nvSpPr>
        <p:spPr>
          <a:xfrm>
            <a:off x="29644850" y="23301960"/>
            <a:ext cx="13048488" cy="914400"/>
          </a:xfrm>
          <a:prstGeom prst="rect">
            <a:avLst/>
          </a:prstGeom>
          <a:solidFill>
            <a:schemeClr val="accent3"/>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a:t>Heading</a:t>
            </a:r>
          </a:p>
        </p:txBody>
      </p:sp>
      <p:sp>
        <p:nvSpPr>
          <p:cNvPr id="30" name="Content Placeholder 17"/>
          <p:cNvSpPr>
            <a:spLocks noGrp="1"/>
          </p:cNvSpPr>
          <p:nvPr userDrawn="1">
            <p:ph sz="quarter" idx="35" hasCustomPrompt="1"/>
          </p:nvPr>
        </p:nvSpPr>
        <p:spPr>
          <a:xfrm>
            <a:off x="29644850" y="24216361"/>
            <a:ext cx="13048488" cy="7260336"/>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a:t>Use this placeholder to add text or other content</a:t>
            </a:r>
          </a:p>
          <a:p>
            <a:pPr lvl="1"/>
            <a:r>
              <a:rPr lang="en-US"/>
              <a:t>Second level</a:t>
            </a:r>
          </a:p>
          <a:p>
            <a:pPr lvl="2"/>
            <a:r>
              <a:rPr lang="en-US"/>
              <a:t>Third level</a:t>
            </a:r>
          </a:p>
          <a:p>
            <a:pPr lvl="3"/>
            <a:r>
              <a:rPr lang="en-US"/>
              <a:t>Fourth level</a:t>
            </a:r>
          </a:p>
          <a:p>
            <a:pPr lvl="4"/>
            <a:r>
              <a:rPr lang="en-US"/>
              <a:t>Fifth level</a:t>
            </a:r>
          </a:p>
          <a:p>
            <a:pPr lvl="5"/>
            <a:r>
              <a:rPr lang="en-US"/>
              <a:t>Six</a:t>
            </a:r>
          </a:p>
          <a:p>
            <a:pPr lvl="6"/>
            <a:r>
              <a:rPr lang="en-US"/>
              <a:t>Seven</a:t>
            </a:r>
          </a:p>
          <a:p>
            <a:pPr lvl="7"/>
            <a:r>
              <a:rPr lang="en-US"/>
              <a:t>Eight</a:t>
            </a:r>
          </a:p>
          <a:p>
            <a:pPr lvl="8"/>
            <a:r>
              <a:rPr lang="en-US"/>
              <a:t>Nine</a:t>
            </a:r>
          </a:p>
        </p:txBody>
      </p:sp>
      <p:sp>
        <p:nvSpPr>
          <p:cNvPr id="32" name="Instructions"/>
          <p:cNvSpPr/>
          <p:nvPr userDrawn="1"/>
        </p:nvSpPr>
        <p:spPr>
          <a:xfrm>
            <a:off x="44302680" y="-1"/>
            <a:ext cx="1244727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Ins="274320" rtlCol="0" anchor="t"/>
          <a:lstStyle/>
          <a:p>
            <a:pPr lvl="0">
              <a:spcBef>
                <a:spcPts val="1200"/>
              </a:spcBef>
            </a:pPr>
            <a:r>
              <a:rPr sz="9600">
                <a:solidFill>
                  <a:prstClr val="white">
                    <a:lumMod val="50000"/>
                  </a:prstClr>
                </a:solidFill>
                <a:latin typeface="Calibri Light" panose="020F0302020204030204" pitchFamily="34" charset="0"/>
                <a:cs typeface="Calibri" panose="020F0502020204030204" pitchFamily="34" charset="0"/>
              </a:rPr>
              <a:t>Printing:</a:t>
            </a:r>
          </a:p>
          <a:p>
            <a:pPr lvl="0">
              <a:spcBef>
                <a:spcPts val="1200"/>
              </a:spcBef>
            </a:pPr>
            <a:r>
              <a:rPr lang="en-US" sz="6600">
                <a:solidFill>
                  <a:prstClr val="white">
                    <a:lumMod val="50000"/>
                  </a:prstClr>
                </a:solidFill>
                <a:latin typeface="Calibri Light" panose="020F0302020204030204" pitchFamily="34" charset="0"/>
                <a:cs typeface="Calibri" panose="020F0502020204030204" pitchFamily="34" charset="0"/>
              </a:rPr>
              <a:t>This poster is 48” wide by 36” high. It’s designed to be printed on a large-format printer.</a:t>
            </a:r>
          </a:p>
          <a:p>
            <a:pPr lvl="0">
              <a:spcBef>
                <a:spcPts val="300"/>
              </a:spcBef>
            </a:pPr>
            <a:endParaRPr sz="6000">
              <a:solidFill>
                <a:prstClr val="white">
                  <a:lumMod val="50000"/>
                </a:prstClr>
              </a:solidFill>
              <a:latin typeface="Calibri Light" panose="020F0302020204030204" pitchFamily="34" charset="0"/>
              <a:cs typeface="Calibri" panose="020F0502020204030204" pitchFamily="34" charset="0"/>
            </a:endParaRPr>
          </a:p>
          <a:p>
            <a:pPr lvl="0">
              <a:spcBef>
                <a:spcPts val="1200"/>
              </a:spcBef>
            </a:pPr>
            <a:r>
              <a:rPr sz="880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1200"/>
              </a:spcBef>
            </a:pPr>
            <a:r>
              <a:rPr sz="6600">
                <a:solidFill>
                  <a:prstClr val="white">
                    <a:lumMod val="50000"/>
                  </a:prstClr>
                </a:solidFill>
                <a:latin typeface="Calibri Light" panose="020F0302020204030204" pitchFamily="34" charset="0"/>
                <a:cs typeface="Calibri" panose="020F0502020204030204" pitchFamily="34" charset="0"/>
              </a:rPr>
              <a:t>The placeholders in this </a:t>
            </a:r>
            <a:r>
              <a:rPr lang="en-US" sz="6600">
                <a:solidFill>
                  <a:prstClr val="white">
                    <a:lumMod val="50000"/>
                  </a:prstClr>
                </a:solidFill>
                <a:latin typeface="Calibri Light" panose="020F0302020204030204" pitchFamily="34" charset="0"/>
                <a:cs typeface="Calibri" panose="020F0502020204030204" pitchFamily="34" charset="0"/>
              </a:rPr>
              <a:t>poster </a:t>
            </a:r>
            <a:r>
              <a:rPr sz="6600">
                <a:solidFill>
                  <a:prstClr val="white">
                    <a:lumMod val="50000"/>
                  </a:prstClr>
                </a:solidFill>
                <a:latin typeface="Calibri Light" panose="020F0302020204030204" pitchFamily="34" charset="0"/>
                <a:cs typeface="Calibri" panose="020F0502020204030204" pitchFamily="34" charset="0"/>
              </a:rPr>
              <a:t>are formatted for you. </a:t>
            </a:r>
            <a:r>
              <a:rPr lang="en-US" sz="6600">
                <a:solidFill>
                  <a:prstClr val="white">
                    <a:lumMod val="50000"/>
                  </a:prstClr>
                </a:solidFill>
                <a:latin typeface="Calibri Light" panose="020F0302020204030204" pitchFamily="34" charset="0"/>
                <a:cs typeface="Calibri" panose="020F0502020204030204" pitchFamily="34" charset="0"/>
              </a:rPr>
              <a:t>Type</a:t>
            </a:r>
            <a:r>
              <a:rPr lang="en-US" sz="6600" baseline="0">
                <a:solidFill>
                  <a:prstClr val="white">
                    <a:lumMod val="50000"/>
                  </a:prstClr>
                </a:solidFill>
                <a:latin typeface="Calibri Light" panose="020F0302020204030204" pitchFamily="34" charset="0"/>
                <a:cs typeface="Calibri" panose="020F0502020204030204" pitchFamily="34" charset="0"/>
              </a:rPr>
              <a:t> in the placeholders </a:t>
            </a:r>
            <a:r>
              <a:rPr lang="en-US" sz="6600">
                <a:solidFill>
                  <a:prstClr val="white">
                    <a:lumMod val="50000"/>
                  </a:prstClr>
                </a:solidFill>
                <a:latin typeface="Calibri Light" panose="020F0302020204030204" pitchFamily="34" charset="0"/>
                <a:cs typeface="Calibri" panose="020F0502020204030204" pitchFamily="34" charset="0"/>
              </a:rPr>
              <a:t>to add text, or c</a:t>
            </a:r>
            <a:r>
              <a:rPr lang="en-US" sz="6600" baseline="0">
                <a:solidFill>
                  <a:prstClr val="white">
                    <a:lumMod val="50000"/>
                  </a:prstClr>
                </a:solidFill>
                <a:latin typeface="Calibri Light" panose="020F0302020204030204" pitchFamily="34" charset="0"/>
                <a:cs typeface="Calibri" panose="020F0502020204030204" pitchFamily="34" charset="0"/>
              </a:rPr>
              <a:t>lick an icon to add a table, chart, SmartArt graphic, picture or multimedia file.</a:t>
            </a:r>
          </a:p>
          <a:p>
            <a:pPr lvl="0">
              <a:spcBef>
                <a:spcPts val="2400"/>
              </a:spcBef>
            </a:pPr>
            <a:r>
              <a:rPr lang="en-US" sz="6600">
                <a:solidFill>
                  <a:prstClr val="white">
                    <a:lumMod val="50000"/>
                  </a:prstClr>
                </a:solidFill>
                <a:latin typeface="Calibri Light" panose="020F0302020204030204" pitchFamily="34" charset="0"/>
                <a:cs typeface="Calibri" panose="020F0502020204030204" pitchFamily="34" charset="0"/>
              </a:rPr>
              <a:t>T</a:t>
            </a:r>
            <a:r>
              <a:rPr sz="6600">
                <a:solidFill>
                  <a:prstClr val="white">
                    <a:lumMod val="50000"/>
                  </a:prstClr>
                </a:solidFill>
                <a:latin typeface="Calibri Light" panose="020F0302020204030204" pitchFamily="34" charset="0"/>
                <a:cs typeface="Calibri" panose="020F0502020204030204" pitchFamily="34" charset="0"/>
              </a:rPr>
              <a:t>o add or remove bullet points from text, just click the Bullets button on the Home tab.</a:t>
            </a:r>
          </a:p>
          <a:p>
            <a:pPr lvl="0">
              <a:spcBef>
                <a:spcPts val="2400"/>
              </a:spcBef>
            </a:pPr>
            <a:r>
              <a:rPr sz="6600">
                <a:solidFill>
                  <a:prstClr val="white">
                    <a:lumMod val="50000"/>
                  </a:prstClr>
                </a:solidFill>
                <a:latin typeface="Calibri Light" panose="020F0302020204030204" pitchFamily="34" charset="0"/>
                <a:cs typeface="Calibri" panose="020F0502020204030204" pitchFamily="34" charset="0"/>
              </a:rPr>
              <a:t>If you need more placeholders for titles, </a:t>
            </a:r>
            <a:r>
              <a:rPr lang="en-US" sz="6600">
                <a:solidFill>
                  <a:prstClr val="white">
                    <a:lumMod val="50000"/>
                  </a:prstClr>
                </a:solidFill>
                <a:latin typeface="Calibri Light" panose="020F0302020204030204" pitchFamily="34" charset="0"/>
                <a:cs typeface="Calibri" panose="020F0502020204030204" pitchFamily="34" charset="0"/>
              </a:rPr>
              <a:t>content</a:t>
            </a:r>
            <a:r>
              <a:rPr sz="6600">
                <a:solidFill>
                  <a:prstClr val="white">
                    <a:lumMod val="50000"/>
                  </a:prstClr>
                </a:solidFill>
                <a:latin typeface="Calibri Light" panose="020F0302020204030204" pitchFamily="34" charset="0"/>
                <a:cs typeface="Calibri" panose="020F0502020204030204" pitchFamily="34" charset="0"/>
              </a:rPr>
              <a:t> or body text, just make a copy of what you need and drag it into place. PowerPoint’s Smart Guides will help you align it with everything else.</a:t>
            </a:r>
          </a:p>
          <a:p>
            <a:pPr lvl="0">
              <a:spcBef>
                <a:spcPts val="2400"/>
              </a:spcBef>
            </a:pPr>
            <a:r>
              <a:rPr sz="660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a:t>
            </a:r>
            <a:r>
              <a:rPr lang="en-US" sz="6600">
                <a:solidFill>
                  <a:prstClr val="white">
                    <a:lumMod val="50000"/>
                  </a:prstClr>
                </a:solidFill>
                <a:latin typeface="Calibri Light" panose="020F0302020204030204" pitchFamily="34" charset="0"/>
                <a:cs typeface="Calibri" panose="020F0502020204030204" pitchFamily="34" charset="0"/>
              </a:rPr>
              <a:t>right-</a:t>
            </a:r>
            <a:r>
              <a:rPr sz="6600">
                <a:solidFill>
                  <a:prstClr val="white">
                    <a:lumMod val="50000"/>
                  </a:prstClr>
                </a:solidFill>
                <a:latin typeface="Calibri Light" panose="020F0302020204030204" pitchFamily="34" charset="0"/>
                <a:cs typeface="Calibri" panose="020F0502020204030204" pitchFamily="34" charset="0"/>
              </a:rPr>
              <a:t>click a picture</a:t>
            </a:r>
            <a:r>
              <a:rPr lang="en-US" sz="6600">
                <a:solidFill>
                  <a:prstClr val="white">
                    <a:lumMod val="50000"/>
                  </a:prstClr>
                </a:solidFill>
                <a:latin typeface="Calibri Light" panose="020F0302020204030204" pitchFamily="34" charset="0"/>
                <a:cs typeface="Calibri" panose="020F0502020204030204" pitchFamily="34" charset="0"/>
              </a:rPr>
              <a:t> and choose Change Picture. Maintain the</a:t>
            </a:r>
            <a:r>
              <a:rPr lang="en-US" sz="6600" baseline="0">
                <a:solidFill>
                  <a:prstClr val="white">
                    <a:lumMod val="50000"/>
                  </a:prstClr>
                </a:solidFill>
                <a:latin typeface="Calibri Light" panose="020F0302020204030204" pitchFamily="34" charset="0"/>
                <a:cs typeface="Calibri" panose="020F0502020204030204" pitchFamily="34" charset="0"/>
              </a:rPr>
              <a:t> proportion of pictures as you r</a:t>
            </a:r>
            <a:r>
              <a:rPr lang="en-US" sz="6600">
                <a:solidFill>
                  <a:prstClr val="white">
                    <a:lumMod val="50000"/>
                  </a:prstClr>
                </a:solidFill>
                <a:latin typeface="Calibri Light" panose="020F0302020204030204" pitchFamily="34" charset="0"/>
                <a:cs typeface="Calibri" panose="020F0502020204030204" pitchFamily="34" charset="0"/>
              </a:rPr>
              <a:t>esize</a:t>
            </a:r>
            <a:r>
              <a:rPr lang="en-US" sz="6600" baseline="0">
                <a:solidFill>
                  <a:prstClr val="white">
                    <a:lumMod val="50000"/>
                  </a:prstClr>
                </a:solidFill>
                <a:latin typeface="Calibri Light" panose="020F0302020204030204" pitchFamily="34" charset="0"/>
                <a:cs typeface="Calibri" panose="020F0502020204030204" pitchFamily="34" charset="0"/>
              </a:rPr>
              <a:t> by dragging a corner.</a:t>
            </a:r>
            <a:endParaRPr sz="6600">
              <a:solidFill>
                <a:prstClr val="white">
                  <a:lumMod val="50000"/>
                </a:prstClr>
              </a:solidFill>
              <a:latin typeface="Calibri Light" panose="020F0302020204030204" pitchFamily="34" charset="0"/>
              <a:cs typeface="Calibri" panose="020F0502020204030204" pitchFamily="34" charset="0"/>
            </a:endParaRPr>
          </a:p>
        </p:txBody>
      </p:sp>
      <p:sp>
        <p:nvSpPr>
          <p:cNvPr id="40" name="Line 115"/>
          <p:cNvSpPr>
            <a:spLocks noChangeShapeType="1"/>
          </p:cNvSpPr>
          <p:nvPr/>
        </p:nvSpPr>
        <p:spPr bwMode="white">
          <a:xfrm>
            <a:off x="1143000"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7258"/>
          </a:p>
        </p:txBody>
      </p:sp>
      <p:sp>
        <p:nvSpPr>
          <p:cNvPr id="48" name="Line 115"/>
          <p:cNvSpPr>
            <a:spLocks noChangeShapeType="1"/>
          </p:cNvSpPr>
          <p:nvPr/>
        </p:nvSpPr>
        <p:spPr bwMode="white">
          <a:xfrm>
            <a:off x="1143000" y="2330196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7258"/>
          </a:p>
        </p:txBody>
      </p:sp>
      <p:sp>
        <p:nvSpPr>
          <p:cNvPr id="49" name="Rectangle 48"/>
          <p:cNvSpPr/>
          <p:nvPr userDrawn="1"/>
        </p:nvSpPr>
        <p:spPr>
          <a:xfrm>
            <a:off x="14927686" y="6172200"/>
            <a:ext cx="457200" cy="9144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58"/>
          </a:p>
        </p:txBody>
      </p:sp>
      <p:sp>
        <p:nvSpPr>
          <p:cNvPr id="50" name="Line 115"/>
          <p:cNvSpPr>
            <a:spLocks noChangeShapeType="1"/>
          </p:cNvSpPr>
          <p:nvPr userDrawn="1"/>
        </p:nvSpPr>
        <p:spPr bwMode="white">
          <a:xfrm>
            <a:off x="15387315"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7258"/>
          </a:p>
        </p:txBody>
      </p:sp>
      <p:sp>
        <p:nvSpPr>
          <p:cNvPr id="51" name="Rectangle 50"/>
          <p:cNvSpPr/>
          <p:nvPr userDrawn="1"/>
        </p:nvSpPr>
        <p:spPr>
          <a:xfrm>
            <a:off x="29138880" y="6172200"/>
            <a:ext cx="457200" cy="914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58"/>
          </a:p>
        </p:txBody>
      </p:sp>
      <p:sp>
        <p:nvSpPr>
          <p:cNvPr id="52" name="Line 115"/>
          <p:cNvSpPr>
            <a:spLocks noChangeShapeType="1"/>
          </p:cNvSpPr>
          <p:nvPr userDrawn="1"/>
        </p:nvSpPr>
        <p:spPr bwMode="white">
          <a:xfrm>
            <a:off x="29596080"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7258"/>
          </a:p>
        </p:txBody>
      </p:sp>
      <p:sp>
        <p:nvSpPr>
          <p:cNvPr id="53" name="Rectangle 52"/>
          <p:cNvSpPr/>
          <p:nvPr userDrawn="1"/>
        </p:nvSpPr>
        <p:spPr>
          <a:xfrm>
            <a:off x="29141928" y="23298912"/>
            <a:ext cx="457200" cy="914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58"/>
          </a:p>
        </p:txBody>
      </p:sp>
      <p:sp>
        <p:nvSpPr>
          <p:cNvPr id="54" name="Line 115"/>
          <p:cNvSpPr>
            <a:spLocks noChangeShapeType="1"/>
          </p:cNvSpPr>
          <p:nvPr userDrawn="1"/>
        </p:nvSpPr>
        <p:spPr bwMode="white">
          <a:xfrm>
            <a:off x="29596080" y="23298912"/>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7258"/>
          </a:p>
        </p:txBody>
      </p:sp>
      <p:sp>
        <p:nvSpPr>
          <p:cNvPr id="55" name="Rectangle 54"/>
          <p:cNvSpPr/>
          <p:nvPr userDrawn="1"/>
        </p:nvSpPr>
        <p:spPr>
          <a:xfrm>
            <a:off x="14932152" y="23298912"/>
            <a:ext cx="457200" cy="914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58"/>
          </a:p>
        </p:txBody>
      </p:sp>
      <p:sp>
        <p:nvSpPr>
          <p:cNvPr id="56" name="Line 115"/>
          <p:cNvSpPr>
            <a:spLocks noChangeShapeType="1"/>
          </p:cNvSpPr>
          <p:nvPr userDrawn="1"/>
        </p:nvSpPr>
        <p:spPr bwMode="white">
          <a:xfrm>
            <a:off x="15389352" y="23298912"/>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7258"/>
          </a:p>
        </p:txBody>
      </p:sp>
      <p:sp>
        <p:nvSpPr>
          <p:cNvPr id="3" name="Date Placeholder 2"/>
          <p:cNvSpPr>
            <a:spLocks noGrp="1"/>
          </p:cNvSpPr>
          <p:nvPr userDrawn="1">
            <p:ph type="dt" sz="half" idx="10"/>
          </p:nvPr>
        </p:nvSpPr>
        <p:spPr/>
        <p:txBody>
          <a:bodyPr/>
          <a:lstStyle/>
          <a:p>
            <a:fld id="{ECAA57DF-1C19-4726-AB84-014692BAD8F5}" type="datetimeFigureOut">
              <a:rPr lang="en-US" smtClean="0"/>
              <a:t>3/9/2020</a:t>
            </a:fld>
            <a:endParaRPr lang="en-US"/>
          </a:p>
        </p:txBody>
      </p:sp>
      <p:sp>
        <p:nvSpPr>
          <p:cNvPr id="4" name="Footer Placeholder 3"/>
          <p:cNvSpPr>
            <a:spLocks noGrp="1"/>
          </p:cNvSpPr>
          <p:nvPr userDrawn="1">
            <p:ph type="ftr" sz="quarter" idx="11"/>
          </p:nvPr>
        </p:nvSpPr>
        <p:spPr/>
        <p:txBody>
          <a:bodyPr/>
          <a:lstStyle/>
          <a:p>
            <a:endParaRPr lang="en-US"/>
          </a:p>
        </p:txBody>
      </p:sp>
      <p:sp>
        <p:nvSpPr>
          <p:cNvPr id="5" name="Slide Number Placeholder 4"/>
          <p:cNvSpPr>
            <a:spLocks noGrp="1"/>
          </p:cNvSpPr>
          <p:nvPr userDrawn="1">
            <p:ph type="sldNum" sz="quarter" idx="12"/>
          </p:nvPr>
        </p:nvSpPr>
        <p:spPr/>
        <p:txBody>
          <a:bodyPr/>
          <a:lstStyle/>
          <a:p>
            <a:fld id="{91B4C631-C489-4C11-812F-2172FBEAE82B}" type="slidenum">
              <a:rPr lang="en-US" smtClean="0"/>
              <a:t>‹#›</a:t>
            </a:fld>
            <a:endParaRPr lang="en-US"/>
          </a:p>
        </p:txBody>
      </p:sp>
      <p:sp>
        <p:nvSpPr>
          <p:cNvPr id="46" name="Line 115"/>
          <p:cNvSpPr>
            <a:spLocks noChangeShapeType="1"/>
          </p:cNvSpPr>
          <p:nvPr/>
        </p:nvSpPr>
        <p:spPr bwMode="white">
          <a:xfrm>
            <a:off x="1143000" y="1479804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7258"/>
          </a:p>
        </p:txBody>
      </p:sp>
    </p:spTree>
    <p:extLst>
      <p:ext uri="{BB962C8B-B14F-4D97-AF65-F5344CB8AC3E}">
        <p14:creationId xmlns:p14="http://schemas.microsoft.com/office/powerpoint/2010/main" val="145907722"/>
      </p:ext>
    </p:extLst>
  </p:cSld>
  <p:clrMapOvr>
    <a:masterClrMapping/>
  </p:clrMapOvr>
  <p:extLst>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04"/>
          <p:cNvSpPr>
            <a:spLocks noChangeArrowheads="1"/>
          </p:cNvSpPr>
          <p:nvPr userDrawn="1"/>
        </p:nvSpPr>
        <p:spPr bwMode="auto">
          <a:xfrm flipH="1">
            <a:off x="685800" y="0"/>
            <a:ext cx="457200" cy="3886200"/>
          </a:xfrm>
          <a:prstGeom prst="rect">
            <a:avLst/>
          </a:prstGeom>
          <a:solidFill>
            <a:schemeClr val="accent2"/>
          </a:solidFill>
          <a:ln>
            <a:noFill/>
          </a:ln>
          <a:effectLst/>
        </p:spPr>
        <p:txBody>
          <a:bodyPr wrap="none" anchor="ctr"/>
          <a:lstStyle/>
          <a:p>
            <a:endParaRPr lang="en-US" sz="7258"/>
          </a:p>
        </p:txBody>
      </p:sp>
      <p:sp>
        <p:nvSpPr>
          <p:cNvPr id="7" name="Rectangle 6"/>
          <p:cNvSpPr/>
          <p:nvPr userDrawn="1"/>
        </p:nvSpPr>
        <p:spPr bwMode="auto">
          <a:xfrm>
            <a:off x="1142999" y="0"/>
            <a:ext cx="42748200" cy="38862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58"/>
          </a:p>
        </p:txBody>
      </p:sp>
      <p:sp>
        <p:nvSpPr>
          <p:cNvPr id="2" name="Title Placeholder 1"/>
          <p:cNvSpPr>
            <a:spLocks noGrp="1"/>
          </p:cNvSpPr>
          <p:nvPr>
            <p:ph type="title"/>
          </p:nvPr>
        </p:nvSpPr>
        <p:spPr bwMode="auto">
          <a:xfrm>
            <a:off x="2209800" y="1219260"/>
            <a:ext cx="35661600" cy="2514540"/>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6400800" y="6019800"/>
            <a:ext cx="31089600" cy="236296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3/9/2020</a:t>
            </a:fld>
            <a:endParaRPr lang="en-US"/>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a:p>
        </p:txBody>
      </p:sp>
      <p:grpSp>
        <p:nvGrpSpPr>
          <p:cNvPr id="8" name="Group 7"/>
          <p:cNvGrpSpPr/>
          <p:nvPr userDrawn="1"/>
        </p:nvGrpSpPr>
        <p:grpSpPr bwMode="white">
          <a:xfrm>
            <a:off x="1143002" y="0"/>
            <a:ext cx="42748200" cy="5513832"/>
            <a:chOff x="1143000" y="0"/>
            <a:chExt cx="42748200" cy="5513832"/>
          </a:xfrm>
        </p:grpSpPr>
        <p:sp>
          <p:nvSpPr>
            <p:cNvPr id="9" name="Line 112"/>
            <p:cNvSpPr>
              <a:spLocks noChangeShapeType="1"/>
            </p:cNvSpPr>
            <p:nvPr userDrawn="1"/>
          </p:nvSpPr>
          <p:spPr bwMode="white">
            <a:xfrm>
              <a:off x="1143000" y="3899217"/>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7258"/>
            </a:p>
          </p:txBody>
        </p:sp>
        <p:sp>
          <p:nvSpPr>
            <p:cNvPr id="10" name="Line 115"/>
            <p:cNvSpPr>
              <a:spLocks noChangeShapeType="1"/>
            </p:cNvSpPr>
            <p:nvPr userDrawn="1"/>
          </p:nvSpPr>
          <p:spPr bwMode="white">
            <a:xfrm>
              <a:off x="1143000" y="0"/>
              <a:ext cx="0" cy="5513832"/>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7258"/>
            </a:p>
          </p:txBody>
        </p:sp>
        <p:sp>
          <p:nvSpPr>
            <p:cNvPr id="11" name="Line 112"/>
            <p:cNvSpPr>
              <a:spLocks noChangeShapeType="1"/>
            </p:cNvSpPr>
            <p:nvPr userDrawn="1"/>
          </p:nvSpPr>
          <p:spPr bwMode="white">
            <a:xfrm>
              <a:off x="1143000" y="5486400"/>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7258"/>
            </a:p>
          </p:txBody>
        </p:sp>
      </p:gr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059" rtl="0" eaLnBrk="1" latinLnBrk="0" hangingPunct="1">
        <a:lnSpc>
          <a:spcPct val="90000"/>
        </a:lnSpc>
        <a:spcBef>
          <a:spcPct val="0"/>
        </a:spcBef>
        <a:buNone/>
        <a:defRPr sz="8000" b="1" kern="1200">
          <a:solidFill>
            <a:schemeClr val="tx2"/>
          </a:solidFill>
          <a:latin typeface="+mj-lt"/>
          <a:ea typeface="+mj-ea"/>
          <a:cs typeface="+mj-cs"/>
        </a:defRPr>
      </a:lvl1pPr>
    </p:titleStyle>
    <p:bodyStyle>
      <a:lvl1pPr marL="457193" indent="-457193" algn="l" defTabSz="4389059" rtl="0" eaLnBrk="1" latinLnBrk="0" hangingPunct="1">
        <a:lnSpc>
          <a:spcPct val="100000"/>
        </a:lnSpc>
        <a:spcBef>
          <a:spcPts val="12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1097265" indent="-457193" algn="l" defTabSz="4389059"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65" indent="-457193" algn="l" defTabSz="4389059"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65" indent="-457193" algn="l" defTabSz="4389059"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65" indent="-457193" algn="l" defTabSz="4389059"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65" indent="-457193" algn="l" defTabSz="4389059"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65" indent="-457193" algn="l" defTabSz="4389059"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65" indent="-457193" algn="l" defTabSz="4389059"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65" indent="-457193" algn="l" defTabSz="4389059"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059" rtl="0" eaLnBrk="1" latinLnBrk="0" hangingPunct="1">
        <a:defRPr sz="8640" kern="1200">
          <a:solidFill>
            <a:schemeClr val="tx1"/>
          </a:solidFill>
          <a:latin typeface="+mn-lt"/>
          <a:ea typeface="+mn-ea"/>
          <a:cs typeface="+mn-cs"/>
        </a:defRPr>
      </a:lvl1pPr>
      <a:lvl2pPr marL="2194529" algn="l" defTabSz="4389059" rtl="0" eaLnBrk="1" latinLnBrk="0" hangingPunct="1">
        <a:defRPr sz="8640" kern="1200">
          <a:solidFill>
            <a:schemeClr val="tx1"/>
          </a:solidFill>
          <a:latin typeface="+mn-lt"/>
          <a:ea typeface="+mn-ea"/>
          <a:cs typeface="+mn-cs"/>
        </a:defRPr>
      </a:lvl2pPr>
      <a:lvl3pPr marL="4389059" algn="l" defTabSz="4389059" rtl="0" eaLnBrk="1" latinLnBrk="0" hangingPunct="1">
        <a:defRPr sz="8640" kern="1200">
          <a:solidFill>
            <a:schemeClr val="tx1"/>
          </a:solidFill>
          <a:latin typeface="+mn-lt"/>
          <a:ea typeface="+mn-ea"/>
          <a:cs typeface="+mn-cs"/>
        </a:defRPr>
      </a:lvl3pPr>
      <a:lvl4pPr marL="6583588" algn="l" defTabSz="4389059" rtl="0" eaLnBrk="1" latinLnBrk="0" hangingPunct="1">
        <a:defRPr sz="8640" kern="1200">
          <a:solidFill>
            <a:schemeClr val="tx1"/>
          </a:solidFill>
          <a:latin typeface="+mn-lt"/>
          <a:ea typeface="+mn-ea"/>
          <a:cs typeface="+mn-cs"/>
        </a:defRPr>
      </a:lvl4pPr>
      <a:lvl5pPr marL="8778117" algn="l" defTabSz="4389059" rtl="0" eaLnBrk="1" latinLnBrk="0" hangingPunct="1">
        <a:defRPr sz="8640" kern="1200">
          <a:solidFill>
            <a:schemeClr val="tx1"/>
          </a:solidFill>
          <a:latin typeface="+mn-lt"/>
          <a:ea typeface="+mn-ea"/>
          <a:cs typeface="+mn-cs"/>
        </a:defRPr>
      </a:lvl5pPr>
      <a:lvl6pPr marL="10972647" algn="l" defTabSz="4389059" rtl="0" eaLnBrk="1" latinLnBrk="0" hangingPunct="1">
        <a:defRPr sz="8640" kern="1200">
          <a:solidFill>
            <a:schemeClr val="tx1"/>
          </a:solidFill>
          <a:latin typeface="+mn-lt"/>
          <a:ea typeface="+mn-ea"/>
          <a:cs typeface="+mn-cs"/>
        </a:defRPr>
      </a:lvl6pPr>
      <a:lvl7pPr marL="13167176" algn="l" defTabSz="4389059" rtl="0" eaLnBrk="1" latinLnBrk="0" hangingPunct="1">
        <a:defRPr sz="8640" kern="1200">
          <a:solidFill>
            <a:schemeClr val="tx1"/>
          </a:solidFill>
          <a:latin typeface="+mn-lt"/>
          <a:ea typeface="+mn-ea"/>
          <a:cs typeface="+mn-cs"/>
        </a:defRPr>
      </a:lvl7pPr>
      <a:lvl8pPr marL="15361706" algn="l" defTabSz="4389059" rtl="0" eaLnBrk="1" latinLnBrk="0" hangingPunct="1">
        <a:defRPr sz="8640" kern="1200">
          <a:solidFill>
            <a:schemeClr val="tx1"/>
          </a:solidFill>
          <a:latin typeface="+mn-lt"/>
          <a:ea typeface="+mn-ea"/>
          <a:cs typeface="+mn-cs"/>
        </a:defRPr>
      </a:lvl8pPr>
      <a:lvl9pPr marL="17556235" algn="l" defTabSz="4389059" rtl="0" eaLnBrk="1" latinLnBrk="0" hangingPunct="1">
        <a:defRPr sz="8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127615" y="2427919"/>
            <a:ext cx="36724810" cy="1413665"/>
          </a:xfrm>
        </p:spPr>
        <p:txBody>
          <a:bodyPr>
            <a:noAutofit/>
          </a:bodyPr>
          <a:lstStyle/>
          <a:p>
            <a:pPr algn="ctr"/>
            <a:r>
              <a:rPr lang="en-US" dirty="0"/>
              <a:t>Comparison of Personality Assessment Inventory (PAI) </a:t>
            </a:r>
            <a:br>
              <a:rPr lang="en-US" dirty="0"/>
            </a:br>
            <a:r>
              <a:rPr lang="en-US" dirty="0"/>
              <a:t>Normative Data Across Time</a:t>
            </a:r>
          </a:p>
        </p:txBody>
      </p:sp>
      <p:sp>
        <p:nvSpPr>
          <p:cNvPr id="5" name="Text Placeholder 4"/>
          <p:cNvSpPr>
            <a:spLocks noGrp="1"/>
          </p:cNvSpPr>
          <p:nvPr>
            <p:ph type="body" sz="quarter" idx="13"/>
          </p:nvPr>
        </p:nvSpPr>
        <p:spPr>
          <a:xfrm>
            <a:off x="1124718" y="4995733"/>
            <a:ext cx="15880101" cy="812205"/>
          </a:xfrm>
          <a:solidFill>
            <a:srgbClr val="005596"/>
          </a:solidFill>
        </p:spPr>
        <p:txBody>
          <a:bodyPr/>
          <a:lstStyle/>
          <a:p>
            <a:pPr algn="ctr"/>
            <a:r>
              <a:rPr lang="en-US" dirty="0"/>
              <a:t>Background</a:t>
            </a:r>
          </a:p>
        </p:txBody>
      </p:sp>
      <p:sp>
        <p:nvSpPr>
          <p:cNvPr id="9" name="Text Placeholder 8"/>
          <p:cNvSpPr>
            <a:spLocks noGrp="1"/>
          </p:cNvSpPr>
          <p:nvPr>
            <p:ph type="body" sz="quarter" idx="21"/>
          </p:nvPr>
        </p:nvSpPr>
        <p:spPr>
          <a:xfrm>
            <a:off x="1124718" y="9730242"/>
            <a:ext cx="15880101" cy="985604"/>
          </a:xfrm>
          <a:solidFill>
            <a:srgbClr val="005596"/>
          </a:solidFill>
        </p:spPr>
        <p:txBody>
          <a:bodyPr vert="horz" lIns="365760" tIns="45720" rIns="91440" bIns="45720" rtlCol="0" anchor="ctr">
            <a:noAutofit/>
          </a:bodyPr>
          <a:lstStyle/>
          <a:p>
            <a:pPr algn="ctr"/>
            <a:r>
              <a:rPr lang="en-US"/>
              <a:t>Method</a:t>
            </a:r>
          </a:p>
        </p:txBody>
      </p:sp>
      <p:sp>
        <p:nvSpPr>
          <p:cNvPr id="16" name="Text Placeholder 15"/>
          <p:cNvSpPr>
            <a:spLocks noGrp="1"/>
          </p:cNvSpPr>
          <p:nvPr>
            <p:ph type="body" sz="quarter" idx="29"/>
          </p:nvPr>
        </p:nvSpPr>
        <p:spPr>
          <a:xfrm>
            <a:off x="17764489" y="4995733"/>
            <a:ext cx="24983711" cy="812205"/>
          </a:xfrm>
          <a:solidFill>
            <a:srgbClr val="005596"/>
          </a:solidFill>
        </p:spPr>
        <p:txBody>
          <a:bodyPr vert="horz" lIns="365760" tIns="45720" rIns="91440" bIns="45720" rtlCol="0" anchor="ctr">
            <a:noAutofit/>
          </a:bodyPr>
          <a:lstStyle/>
          <a:p>
            <a:pPr algn="ctr"/>
            <a:r>
              <a:rPr lang="en-US"/>
              <a:t>Results</a:t>
            </a:r>
          </a:p>
        </p:txBody>
      </p:sp>
      <p:sp>
        <p:nvSpPr>
          <p:cNvPr id="2" name="Text Placeholder 1"/>
          <p:cNvSpPr>
            <a:spLocks noGrp="1"/>
          </p:cNvSpPr>
          <p:nvPr>
            <p:ph type="body" sz="quarter" idx="36"/>
          </p:nvPr>
        </p:nvSpPr>
        <p:spPr>
          <a:xfrm>
            <a:off x="1351850" y="4170131"/>
            <a:ext cx="41107772" cy="463149"/>
          </a:xfrm>
        </p:spPr>
        <p:txBody>
          <a:bodyPr/>
          <a:lstStyle/>
          <a:p>
            <a:pPr algn="ctr" defTabSz="578636"/>
            <a:r>
              <a:rPr lang="en-US" sz="3600" dirty="0"/>
              <a:t>Jennifer Greene, PhD, Alicia Carrillo, BS, Sierra Iwanicki, PhD, and Leslie C. Morey, PhD</a:t>
            </a:r>
          </a:p>
          <a:p>
            <a:pPr defTabSz="578636"/>
            <a:endParaRPr lang="en-US" sz="2800" dirty="0">
              <a:solidFill>
                <a:srgbClr val="005596"/>
              </a:solidFill>
              <a:latin typeface="Arial" panose="020B0604020202020204" pitchFamily="34" charset="0"/>
              <a:cs typeface="Arial" panose="020B0604020202020204" pitchFamily="34" charset="0"/>
            </a:endParaRPr>
          </a:p>
        </p:txBody>
      </p:sp>
      <p:sp>
        <p:nvSpPr>
          <p:cNvPr id="32" name="Text Placeholder 20"/>
          <p:cNvSpPr>
            <a:spLocks noGrp="1"/>
          </p:cNvSpPr>
          <p:nvPr>
            <p:ph type="body" sz="quarter" idx="34"/>
          </p:nvPr>
        </p:nvSpPr>
        <p:spPr>
          <a:xfrm>
            <a:off x="17770172" y="26687566"/>
            <a:ext cx="24345669" cy="985779"/>
          </a:xfrm>
          <a:solidFill>
            <a:srgbClr val="005596"/>
          </a:solidFill>
        </p:spPr>
        <p:txBody>
          <a:bodyPr vert="horz" lIns="365760" tIns="45720" rIns="91440" bIns="45720" rtlCol="0" anchor="ctr">
            <a:noAutofit/>
          </a:bodyPr>
          <a:lstStyle/>
          <a:p>
            <a:pPr algn="ctr"/>
            <a:r>
              <a:rPr lang="en-US"/>
              <a:t>Conclusions</a:t>
            </a:r>
          </a:p>
        </p:txBody>
      </p:sp>
      <p:pic>
        <p:nvPicPr>
          <p:cNvPr id="27" name="Picture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78469" y="1567488"/>
            <a:ext cx="3681153" cy="1664472"/>
          </a:xfrm>
          <a:prstGeom prst="rect">
            <a:avLst/>
          </a:prstGeom>
        </p:spPr>
      </p:pic>
      <p:graphicFrame>
        <p:nvGraphicFramePr>
          <p:cNvPr id="3" name="Table 5">
            <a:extLst>
              <a:ext uri="{FF2B5EF4-FFF2-40B4-BE49-F238E27FC236}">
                <a16:creationId xmlns:a16="http://schemas.microsoft.com/office/drawing/2014/main" id="{8BA876B1-09CA-4A3F-9775-DB411BD56CE8}"/>
              </a:ext>
            </a:extLst>
          </p:cNvPr>
          <p:cNvGraphicFramePr>
            <a:graphicFrameLocks noGrp="1"/>
          </p:cNvGraphicFramePr>
          <p:nvPr>
            <p:extLst>
              <p:ext uri="{D42A27DB-BD31-4B8C-83A1-F6EECF244321}">
                <p14:modId xmlns:p14="http://schemas.microsoft.com/office/powerpoint/2010/main" val="2856899711"/>
              </p:ext>
            </p:extLst>
          </p:nvPr>
        </p:nvGraphicFramePr>
        <p:xfrm>
          <a:off x="17826430" y="11628336"/>
          <a:ext cx="13572192" cy="14264640"/>
        </p:xfrm>
        <a:graphic>
          <a:graphicData uri="http://schemas.openxmlformats.org/drawingml/2006/table">
            <a:tbl>
              <a:tblPr firstRow="1" bandRow="1">
                <a:tableStyleId>{00A15C55-8517-42AA-B614-E9B94910E393}</a:tableStyleId>
              </a:tblPr>
              <a:tblGrid>
                <a:gridCol w="5006810">
                  <a:extLst>
                    <a:ext uri="{9D8B030D-6E8A-4147-A177-3AD203B41FA5}">
                      <a16:colId xmlns:a16="http://schemas.microsoft.com/office/drawing/2014/main" val="4027491974"/>
                    </a:ext>
                  </a:extLst>
                </a:gridCol>
                <a:gridCol w="1466850">
                  <a:extLst>
                    <a:ext uri="{9D8B030D-6E8A-4147-A177-3AD203B41FA5}">
                      <a16:colId xmlns:a16="http://schemas.microsoft.com/office/drawing/2014/main" val="3942264881"/>
                    </a:ext>
                  </a:extLst>
                </a:gridCol>
                <a:gridCol w="1181100">
                  <a:extLst>
                    <a:ext uri="{9D8B030D-6E8A-4147-A177-3AD203B41FA5}">
                      <a16:colId xmlns:a16="http://schemas.microsoft.com/office/drawing/2014/main" val="2525664066"/>
                    </a:ext>
                  </a:extLst>
                </a:gridCol>
                <a:gridCol w="1619450">
                  <a:extLst>
                    <a:ext uri="{9D8B030D-6E8A-4147-A177-3AD203B41FA5}">
                      <a16:colId xmlns:a16="http://schemas.microsoft.com/office/drawing/2014/main" val="3313255634"/>
                    </a:ext>
                  </a:extLst>
                </a:gridCol>
                <a:gridCol w="1409700">
                  <a:extLst>
                    <a:ext uri="{9D8B030D-6E8A-4147-A177-3AD203B41FA5}">
                      <a16:colId xmlns:a16="http://schemas.microsoft.com/office/drawing/2014/main" val="1892920414"/>
                    </a:ext>
                  </a:extLst>
                </a:gridCol>
                <a:gridCol w="1181100">
                  <a:extLst>
                    <a:ext uri="{9D8B030D-6E8A-4147-A177-3AD203B41FA5}">
                      <a16:colId xmlns:a16="http://schemas.microsoft.com/office/drawing/2014/main" val="912542808"/>
                    </a:ext>
                  </a:extLst>
                </a:gridCol>
                <a:gridCol w="1707182">
                  <a:extLst>
                    <a:ext uri="{9D8B030D-6E8A-4147-A177-3AD203B41FA5}">
                      <a16:colId xmlns:a16="http://schemas.microsoft.com/office/drawing/2014/main" val="1600044725"/>
                    </a:ext>
                  </a:extLst>
                </a:gridCol>
              </a:tblGrid>
              <a:tr h="496017">
                <a:tc>
                  <a:txBody>
                    <a:bodyPr/>
                    <a:lstStyle/>
                    <a:p>
                      <a:pPr algn="ctr"/>
                      <a:endParaRPr lang="en-US" sz="3200">
                        <a:latin typeface="+mn-lt"/>
                      </a:endParaRPr>
                    </a:p>
                  </a:txBody>
                  <a:tcPr anchor="ctr"/>
                </a:tc>
                <a:tc gridSpan="3">
                  <a:txBody>
                    <a:bodyPr/>
                    <a:lstStyle/>
                    <a:p>
                      <a:pPr algn="ctr"/>
                      <a:r>
                        <a:rPr lang="en-US" sz="3600">
                          <a:latin typeface="+mn-lt"/>
                        </a:rPr>
                        <a:t>Community</a:t>
                      </a:r>
                    </a:p>
                  </a:txBody>
                  <a:tcPr anchor="ctr">
                    <a:lnR w="12700"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pPr algn="ctr"/>
                      <a:endParaRPr lang="en-US" sz="2800"/>
                    </a:p>
                  </a:txBody>
                  <a:tcPr/>
                </a:tc>
                <a:tc gridSpan="3">
                  <a:txBody>
                    <a:bodyPr/>
                    <a:lstStyle/>
                    <a:p>
                      <a:pPr algn="ctr"/>
                      <a:r>
                        <a:rPr lang="en-US" sz="3600">
                          <a:latin typeface="+mn-lt"/>
                        </a:rPr>
                        <a:t>Clinical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61313683"/>
                  </a:ext>
                </a:extLst>
              </a:tr>
              <a:tr h="496017">
                <a:tc>
                  <a:txBody>
                    <a:bodyPr/>
                    <a:lstStyle/>
                    <a:p>
                      <a:pPr algn="l"/>
                      <a:r>
                        <a:rPr lang="en-US" sz="3600" b="1"/>
                        <a:t>Scale</a:t>
                      </a:r>
                      <a:endParaRPr lang="en-US" sz="3600" b="1">
                        <a:latin typeface="+mn-lt"/>
                      </a:endParaRPr>
                    </a:p>
                  </a:txBody>
                  <a:tcPr anchor="b"/>
                </a:tc>
                <a:tc>
                  <a:txBody>
                    <a:bodyPr/>
                    <a:lstStyle/>
                    <a:p>
                      <a:pPr algn="ctr"/>
                      <a:r>
                        <a:rPr lang="en-US" sz="3200" b="0" i="0" baseline="30000">
                          <a:latin typeface="+mn-lt"/>
                        </a:rPr>
                        <a:t>% difference</a:t>
                      </a:r>
                    </a:p>
                  </a:txBody>
                  <a:tcPr anchor="ctr"/>
                </a:tc>
                <a:tc>
                  <a:txBody>
                    <a:bodyPr/>
                    <a:lstStyle/>
                    <a:p>
                      <a:pPr marL="0" marR="0" lvl="0" indent="0" algn="ctr" defTabSz="4389059" rtl="0" eaLnBrk="1" fontAlgn="auto" latinLnBrk="0" hangingPunct="1">
                        <a:lnSpc>
                          <a:spcPct val="100000"/>
                        </a:lnSpc>
                        <a:spcBef>
                          <a:spcPts val="0"/>
                        </a:spcBef>
                        <a:spcAft>
                          <a:spcPts val="0"/>
                        </a:spcAft>
                        <a:buClrTx/>
                        <a:buSzTx/>
                        <a:buFontTx/>
                        <a:buNone/>
                        <a:tabLst/>
                        <a:defRPr/>
                      </a:pPr>
                      <a:r>
                        <a:rPr lang="en-US" sz="2600" b="0" i="1" baseline="0"/>
                        <a:t>p</a:t>
                      </a:r>
                      <a:endParaRPr lang="en-US" sz="2600" b="1" i="1" baseline="30000">
                        <a:latin typeface="+mn-lt"/>
                      </a:endParaRPr>
                    </a:p>
                  </a:txBody>
                  <a:tcPr anchor="ctr"/>
                </a:tc>
                <a:tc>
                  <a:txBody>
                    <a:bodyPr/>
                    <a:lstStyle/>
                    <a:p>
                      <a:pPr algn="ctr"/>
                      <a:r>
                        <a:rPr lang="en-US" sz="2600"/>
                        <a:t>Cramer’s V</a:t>
                      </a:r>
                      <a:endParaRPr lang="en-US" sz="2600" b="1" i="1" baseline="30000">
                        <a:latin typeface="+mn-lt"/>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ctr" defTabSz="4389059" rtl="0" eaLnBrk="1" fontAlgn="auto" latinLnBrk="0" hangingPunct="1">
                        <a:lnSpc>
                          <a:spcPct val="100000"/>
                        </a:lnSpc>
                        <a:spcBef>
                          <a:spcPts val="0"/>
                        </a:spcBef>
                        <a:spcAft>
                          <a:spcPts val="0"/>
                        </a:spcAft>
                        <a:buClrTx/>
                        <a:buSzTx/>
                        <a:buFontTx/>
                        <a:buNone/>
                        <a:tabLst/>
                        <a:defRPr/>
                      </a:pPr>
                      <a:r>
                        <a:rPr lang="en-US" sz="3200" b="0" i="0" baseline="30000">
                          <a:latin typeface="+mn-lt"/>
                        </a:rPr>
                        <a:t>% difference</a:t>
                      </a:r>
                    </a:p>
                  </a:txBody>
                  <a:tcPr anchor="ctr">
                    <a:lnL w="12700" cap="flat" cmpd="sng" algn="ctr">
                      <a:solidFill>
                        <a:schemeClr val="tx1"/>
                      </a:solidFill>
                      <a:prstDash val="solid"/>
                      <a:round/>
                      <a:headEnd type="none" w="med" len="med"/>
                      <a:tailEnd type="none" w="med" len="med"/>
                    </a:lnL>
                  </a:tcPr>
                </a:tc>
                <a:tc>
                  <a:txBody>
                    <a:bodyPr/>
                    <a:lstStyle/>
                    <a:p>
                      <a:pPr marL="0" marR="0" lvl="0" indent="0" algn="ctr" defTabSz="4389059" rtl="0" eaLnBrk="1" fontAlgn="auto" latinLnBrk="0" hangingPunct="1">
                        <a:lnSpc>
                          <a:spcPct val="100000"/>
                        </a:lnSpc>
                        <a:spcBef>
                          <a:spcPts val="0"/>
                        </a:spcBef>
                        <a:spcAft>
                          <a:spcPts val="0"/>
                        </a:spcAft>
                        <a:buClrTx/>
                        <a:buSzTx/>
                        <a:buFontTx/>
                        <a:buNone/>
                        <a:tabLst/>
                        <a:defRPr/>
                      </a:pPr>
                      <a:r>
                        <a:rPr lang="en-US" sz="2600" b="0" i="1" baseline="0"/>
                        <a:t>p</a:t>
                      </a:r>
                      <a:endParaRPr lang="en-US" sz="2600" b="0" i="1" baseline="0">
                        <a:latin typeface="+mn-lt"/>
                      </a:endParaRPr>
                    </a:p>
                  </a:txBody>
                  <a:tcPr anchor="ctr"/>
                </a:tc>
                <a:tc>
                  <a:txBody>
                    <a:bodyPr/>
                    <a:lstStyle/>
                    <a:p>
                      <a:pPr algn="ctr"/>
                      <a:r>
                        <a:rPr lang="en-US" sz="2600"/>
                        <a:t>Cramer’s V</a:t>
                      </a:r>
                      <a:endParaRPr lang="en-US" sz="2600" b="1" i="1" baseline="30000">
                        <a:latin typeface="+mn-lt"/>
                      </a:endParaRPr>
                    </a:p>
                  </a:txBody>
                  <a:tcPr anchor="ctr"/>
                </a:tc>
                <a:extLst>
                  <a:ext uri="{0D108BD9-81ED-4DB2-BD59-A6C34878D82A}">
                    <a16:rowId xmlns:a16="http://schemas.microsoft.com/office/drawing/2014/main" val="762427792"/>
                  </a:ext>
                </a:extLst>
              </a:tr>
              <a:tr h="448777">
                <a:tc>
                  <a:txBody>
                    <a:bodyPr/>
                    <a:lstStyle/>
                    <a:p>
                      <a:pPr algn="l"/>
                      <a:r>
                        <a:rPr lang="en-US" sz="3200"/>
                        <a:t>Inconsistency</a:t>
                      </a:r>
                      <a:endParaRPr lang="en-US" sz="3200">
                        <a:latin typeface="+mn-lt"/>
                      </a:endParaRPr>
                    </a:p>
                  </a:txBody>
                  <a:tcPr anchor="ctr"/>
                </a:tc>
                <a:tc>
                  <a:txBody>
                    <a:bodyPr/>
                    <a:lstStyle/>
                    <a:p>
                      <a:pPr algn="ctr" fontAlgn="b"/>
                      <a:r>
                        <a:rPr lang="en-US" sz="3200" b="0" i="0" u="none" strike="noStrike">
                          <a:solidFill>
                            <a:srgbClr val="000000"/>
                          </a:solidFill>
                          <a:effectLst/>
                          <a:latin typeface="+mn-lt"/>
                        </a:rPr>
                        <a:t>4.31</a:t>
                      </a:r>
                    </a:p>
                  </a:txBody>
                  <a:tcPr marL="9525" marR="9525" marT="9525" marB="0" anchor="ctr"/>
                </a:tc>
                <a:tc>
                  <a:txBody>
                    <a:bodyPr/>
                    <a:lstStyle/>
                    <a:p>
                      <a:pPr marL="0" marR="0" lvl="0" indent="0" algn="ctr" defTabSz="4389059" rtl="0" eaLnBrk="1" fontAlgn="b" latinLnBrk="0" hangingPunct="1">
                        <a:lnSpc>
                          <a:spcPct val="100000"/>
                        </a:lnSpc>
                        <a:spcBef>
                          <a:spcPts val="0"/>
                        </a:spcBef>
                        <a:spcAft>
                          <a:spcPts val="0"/>
                        </a:spcAft>
                        <a:buClrTx/>
                        <a:buSzTx/>
                        <a:buFontTx/>
                        <a:buNone/>
                        <a:tabLst/>
                        <a:defRPr/>
                      </a:pPr>
                      <a:r>
                        <a:rPr lang="en-US" sz="3200"/>
                        <a:t>.000</a:t>
                      </a:r>
                      <a:endParaRPr lang="en-US" sz="3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0.10</a:t>
                      </a: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b"/>
                      <a:r>
                        <a:rPr lang="en-US" sz="3200" b="0" i="0" u="none" strike="noStrike">
                          <a:solidFill>
                            <a:srgbClr val="000000"/>
                          </a:solidFill>
                          <a:effectLst/>
                          <a:latin typeface="Arial" panose="020B0604020202020204" pitchFamily="34" charset="0"/>
                          <a:cs typeface="Arial" panose="020B0604020202020204" pitchFamily="34" charset="0"/>
                        </a:rPr>
                        <a:t>-2.02</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US" sz="3200" b="0" i="1" u="none" strike="noStrike">
                          <a:solidFill>
                            <a:srgbClr val="000000"/>
                          </a:solidFill>
                          <a:effectLst/>
                          <a:latin typeface="Arial" panose="020B0604020202020204" pitchFamily="34" charset="0"/>
                          <a:cs typeface="Arial" panose="020B0604020202020204" pitchFamily="34" charset="0"/>
                        </a:rPr>
                        <a:t>ns</a:t>
                      </a:r>
                      <a:endParaRPr lang="en-US" sz="3200" b="0" i="0" u="none" strike="noStrike">
                        <a:solidFill>
                          <a:srgbClr val="000000"/>
                        </a:solidFill>
                        <a:effectLst/>
                        <a:latin typeface="+mn-lt"/>
                      </a:endParaRPr>
                    </a:p>
                  </a:txBody>
                  <a:tcPr marL="9525" marR="9525" marT="9525" marB="0" anchor="ct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0.03</a:t>
                      </a:r>
                    </a:p>
                  </a:txBody>
                  <a:tcPr marL="9525" marR="9525" marT="9525" marB="0" anchor="ctr"/>
                </a:tc>
                <a:extLst>
                  <a:ext uri="{0D108BD9-81ED-4DB2-BD59-A6C34878D82A}">
                    <a16:rowId xmlns:a16="http://schemas.microsoft.com/office/drawing/2014/main" val="645479428"/>
                  </a:ext>
                </a:extLst>
              </a:tr>
              <a:tr h="448777">
                <a:tc>
                  <a:txBody>
                    <a:bodyPr/>
                    <a:lstStyle/>
                    <a:p>
                      <a:pPr algn="l"/>
                      <a:r>
                        <a:rPr lang="en-US" sz="3200"/>
                        <a:t>Infrequency</a:t>
                      </a:r>
                      <a:endParaRPr lang="en-US" sz="3200">
                        <a:latin typeface="+mn-lt"/>
                      </a:endParaRPr>
                    </a:p>
                  </a:txBody>
                  <a:tcPr anchor="ctr"/>
                </a:tc>
                <a:tc>
                  <a:txBody>
                    <a:bodyPr/>
                    <a:lstStyle/>
                    <a:p>
                      <a:pPr algn="ctr" fontAlgn="b"/>
                      <a:r>
                        <a:rPr lang="en-US" sz="3200" b="0" i="0" u="none" strike="noStrike">
                          <a:solidFill>
                            <a:srgbClr val="000000"/>
                          </a:solidFill>
                          <a:effectLst/>
                          <a:latin typeface="+mn-lt"/>
                        </a:rPr>
                        <a:t>3.02</a:t>
                      </a:r>
                    </a:p>
                  </a:txBody>
                  <a:tcPr marL="9525" marR="9525" marT="9525" marB="0" anchor="ctr"/>
                </a:tc>
                <a:tc>
                  <a:txBody>
                    <a:bodyPr/>
                    <a:lstStyle/>
                    <a:p>
                      <a:pPr algn="ctr" fontAlgn="b"/>
                      <a:r>
                        <a:rPr lang="en-US" sz="3200" b="0" i="0" u="none" strike="noStrike">
                          <a:solidFill>
                            <a:srgbClr val="000000"/>
                          </a:solidFill>
                          <a:effectLst/>
                          <a:latin typeface="Arial" panose="020B0604020202020204" pitchFamily="34" charset="0"/>
                          <a:cs typeface="Arial" panose="020B0604020202020204" pitchFamily="34" charset="0"/>
                        </a:rPr>
                        <a:t>.005</a:t>
                      </a:r>
                    </a:p>
                  </a:txBody>
                  <a:tcPr marL="9525" marR="9525" marT="9525" marB="0" anchor="ct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0.07</a:t>
                      </a: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b"/>
                      <a:r>
                        <a:rPr lang="en-US" sz="3200" b="0" i="0" u="none" strike="noStrike">
                          <a:solidFill>
                            <a:srgbClr val="000000"/>
                          </a:solidFill>
                          <a:effectLst/>
                          <a:latin typeface="Arial" panose="020B0604020202020204" pitchFamily="34" charset="0"/>
                          <a:cs typeface="Arial" panose="020B0604020202020204" pitchFamily="34" charset="0"/>
                        </a:rPr>
                        <a:t>-1.09</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US" sz="3200" b="0" i="1" u="none" strike="noStrike">
                          <a:solidFill>
                            <a:srgbClr val="000000"/>
                          </a:solidFill>
                          <a:effectLst/>
                          <a:latin typeface="Arial" panose="020B0604020202020204" pitchFamily="34" charset="0"/>
                          <a:cs typeface="Arial" panose="020B0604020202020204" pitchFamily="34" charset="0"/>
                        </a:rPr>
                        <a:t>ns</a:t>
                      </a:r>
                      <a:endParaRPr lang="en-US" sz="3200" b="0" i="0" u="none" strike="noStrike">
                        <a:solidFill>
                          <a:srgbClr val="000000"/>
                        </a:solidFill>
                        <a:effectLst/>
                        <a:latin typeface="+mn-lt"/>
                      </a:endParaRPr>
                    </a:p>
                  </a:txBody>
                  <a:tcPr marL="9525" marR="9525" marT="9525" marB="0" anchor="ct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0.02</a:t>
                      </a:r>
                    </a:p>
                  </a:txBody>
                  <a:tcPr marL="9525" marR="9525" marT="9525" marB="0" anchor="ctr"/>
                </a:tc>
                <a:extLst>
                  <a:ext uri="{0D108BD9-81ED-4DB2-BD59-A6C34878D82A}">
                    <a16:rowId xmlns:a16="http://schemas.microsoft.com/office/drawing/2014/main" val="3369053870"/>
                  </a:ext>
                </a:extLst>
              </a:tr>
              <a:tr h="448777">
                <a:tc>
                  <a:txBody>
                    <a:bodyPr/>
                    <a:lstStyle/>
                    <a:p>
                      <a:pPr algn="l"/>
                      <a:r>
                        <a:rPr lang="en-US" sz="3200"/>
                        <a:t>Negative Impression</a:t>
                      </a:r>
                      <a:endParaRPr lang="en-US" sz="3200">
                        <a:latin typeface="+mn-lt"/>
                      </a:endParaRPr>
                    </a:p>
                  </a:txBody>
                  <a:tcPr anchor="ctr"/>
                </a:tc>
                <a:tc>
                  <a:txBody>
                    <a:bodyPr/>
                    <a:lstStyle/>
                    <a:p>
                      <a:pPr algn="ctr" fontAlgn="b"/>
                      <a:r>
                        <a:rPr lang="en-US" sz="3200" b="0" i="0" u="none" strike="noStrike">
                          <a:solidFill>
                            <a:srgbClr val="000000"/>
                          </a:solidFill>
                          <a:effectLst/>
                          <a:latin typeface="+mn-lt"/>
                        </a:rPr>
                        <a:t>3.02</a:t>
                      </a:r>
                    </a:p>
                  </a:txBody>
                  <a:tcPr marL="9525" marR="9525" marT="9525" marB="0" anchor="ctr"/>
                </a:tc>
                <a:tc>
                  <a:txBody>
                    <a:bodyPr/>
                    <a:lstStyle/>
                    <a:p>
                      <a:pPr algn="ctr" fontAlgn="b"/>
                      <a:r>
                        <a:rPr lang="en-US" sz="3200" b="0" i="0" u="none" strike="noStrike">
                          <a:solidFill>
                            <a:srgbClr val="000000"/>
                          </a:solidFill>
                          <a:effectLst/>
                          <a:latin typeface="Arial" panose="020B0604020202020204" pitchFamily="34" charset="0"/>
                          <a:cs typeface="Arial" panose="020B0604020202020204" pitchFamily="34" charset="0"/>
                        </a:rPr>
                        <a:t>.007</a:t>
                      </a:r>
                    </a:p>
                  </a:txBody>
                  <a:tcPr marL="9525" marR="9525" marT="9525" marB="0" anchor="ct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0.07</a:t>
                      </a: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b"/>
                      <a:r>
                        <a:rPr lang="en-US" sz="3200" b="0" i="0" u="none" strike="noStrike">
                          <a:solidFill>
                            <a:srgbClr val="000000"/>
                          </a:solidFill>
                          <a:effectLst/>
                          <a:latin typeface="Arial" panose="020B0604020202020204" pitchFamily="34" charset="0"/>
                          <a:cs typeface="Arial" panose="020B0604020202020204" pitchFamily="34" charset="0"/>
                        </a:rPr>
                        <a:t>-3.22</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US" sz="3200" b="0" i="1" u="none" strike="noStrike">
                          <a:solidFill>
                            <a:srgbClr val="000000"/>
                          </a:solidFill>
                          <a:effectLst/>
                          <a:latin typeface="Arial" panose="020B0604020202020204" pitchFamily="34" charset="0"/>
                          <a:cs typeface="Arial" panose="020B0604020202020204" pitchFamily="34" charset="0"/>
                        </a:rPr>
                        <a:t>ns</a:t>
                      </a:r>
                      <a:endParaRPr lang="en-US" sz="3200" b="0" i="0" u="none" strike="noStrike">
                        <a:solidFill>
                          <a:srgbClr val="000000"/>
                        </a:solidFill>
                        <a:effectLst/>
                        <a:latin typeface="+mn-lt"/>
                      </a:endParaRPr>
                    </a:p>
                  </a:txBody>
                  <a:tcPr marL="9525" marR="9525" marT="9525" marB="0" anchor="ct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0.03</a:t>
                      </a:r>
                    </a:p>
                  </a:txBody>
                  <a:tcPr marL="9525" marR="9525" marT="9525" marB="0" anchor="ctr"/>
                </a:tc>
                <a:extLst>
                  <a:ext uri="{0D108BD9-81ED-4DB2-BD59-A6C34878D82A}">
                    <a16:rowId xmlns:a16="http://schemas.microsoft.com/office/drawing/2014/main" val="1824535075"/>
                  </a:ext>
                </a:extLst>
              </a:tr>
              <a:tr h="448777">
                <a:tc>
                  <a:txBody>
                    <a:bodyPr/>
                    <a:lstStyle/>
                    <a:p>
                      <a:pPr algn="l"/>
                      <a:r>
                        <a:rPr lang="en-US" sz="3200"/>
                        <a:t>Positive Impression</a:t>
                      </a:r>
                      <a:endParaRPr lang="en-US" sz="320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fontAlgn="b"/>
                      <a:r>
                        <a:rPr lang="en-US" sz="3200" b="0" i="0" u="none" strike="noStrike">
                          <a:solidFill>
                            <a:srgbClr val="000000"/>
                          </a:solidFill>
                          <a:effectLst/>
                          <a:latin typeface="+mn-lt"/>
                        </a:rPr>
                        <a:t>-3.96</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marL="0" marR="0" lvl="0" indent="0" algn="ctr" defTabSz="4389059" rtl="0" eaLnBrk="1" fontAlgn="b" latinLnBrk="0" hangingPunct="1">
                        <a:lnSpc>
                          <a:spcPct val="100000"/>
                        </a:lnSpc>
                        <a:spcBef>
                          <a:spcPts val="0"/>
                        </a:spcBef>
                        <a:spcAft>
                          <a:spcPts val="0"/>
                        </a:spcAft>
                        <a:buClrTx/>
                        <a:buSzTx/>
                        <a:buFontTx/>
                        <a:buNone/>
                        <a:tabLst/>
                        <a:defRPr/>
                      </a:pPr>
                      <a:r>
                        <a:rPr lang="en-US" sz="3200"/>
                        <a:t>.000</a:t>
                      </a:r>
                      <a:endParaRPr lang="en-US" sz="3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0.11</a:t>
                      </a: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3200" b="0" i="0" u="none" strike="noStrike">
                          <a:solidFill>
                            <a:srgbClr val="000000"/>
                          </a:solidFill>
                          <a:effectLst/>
                          <a:latin typeface="Arial" panose="020B0604020202020204" pitchFamily="34" charset="0"/>
                          <a:cs typeface="Arial" panose="020B0604020202020204" pitchFamily="34" charset="0"/>
                        </a:rPr>
                        <a:t>0.88</a:t>
                      </a: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en-US" sz="3200" b="0" i="1" u="none" strike="noStrike">
                          <a:solidFill>
                            <a:srgbClr val="000000"/>
                          </a:solidFill>
                          <a:effectLst/>
                          <a:latin typeface="Arial" panose="020B0604020202020204" pitchFamily="34" charset="0"/>
                          <a:cs typeface="Arial" panose="020B0604020202020204" pitchFamily="34" charset="0"/>
                        </a:rPr>
                        <a:t>ns</a:t>
                      </a:r>
                      <a:endParaRPr lang="en-US" sz="3200" b="0" i="0" u="none" strike="noStrike">
                        <a:solidFill>
                          <a:srgbClr val="000000"/>
                        </a:solidFill>
                        <a:effectLst/>
                        <a:latin typeface="+mn-lt"/>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0.04</a:t>
                      </a: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6964065"/>
                  </a:ext>
                </a:extLst>
              </a:tr>
              <a:tr h="448777">
                <a:tc>
                  <a:txBody>
                    <a:bodyPr/>
                    <a:lstStyle/>
                    <a:p>
                      <a:pPr algn="l"/>
                      <a:r>
                        <a:rPr lang="en-US" sz="3200"/>
                        <a:t>Somatic Complaints</a:t>
                      </a:r>
                      <a:endParaRPr lang="en-US" sz="3200">
                        <a:latin typeface="+mn-lt"/>
                      </a:endParaRPr>
                    </a:p>
                  </a:txBody>
                  <a:tcPr anchor="ctr">
                    <a:lnT w="12700" cap="flat" cmpd="sng" algn="ctr">
                      <a:solidFill>
                        <a:schemeClr val="tx1"/>
                      </a:solidFill>
                      <a:prstDash val="solid"/>
                      <a:round/>
                      <a:headEnd type="none" w="med" len="med"/>
                      <a:tailEnd type="none" w="med" len="med"/>
                    </a:lnT>
                  </a:tcPr>
                </a:tc>
                <a:tc>
                  <a:txBody>
                    <a:bodyPr/>
                    <a:lstStyle/>
                    <a:p>
                      <a:pPr algn="ctr" fontAlgn="b"/>
                      <a:r>
                        <a:rPr lang="en-US" sz="3200" b="0" i="0" u="none" strike="noStrike">
                          <a:solidFill>
                            <a:srgbClr val="000000"/>
                          </a:solidFill>
                          <a:effectLst/>
                          <a:latin typeface="+mn-lt"/>
                        </a:rPr>
                        <a:t>1.64</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r>
                        <a:rPr lang="en-US" sz="3200" b="0" i="1" u="none" strike="noStrike">
                          <a:solidFill>
                            <a:srgbClr val="000000"/>
                          </a:solidFill>
                          <a:effectLst/>
                          <a:latin typeface="Arial" panose="020B0604020202020204" pitchFamily="34" charset="0"/>
                          <a:cs typeface="Arial" panose="020B0604020202020204" pitchFamily="34" charset="0"/>
                        </a:rPr>
                        <a:t>ns</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0.03</a:t>
                      </a: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3200" b="0" i="0" u="none" strike="noStrike">
                          <a:solidFill>
                            <a:srgbClr val="000000"/>
                          </a:solidFill>
                          <a:effectLst/>
                          <a:latin typeface="Arial" panose="020B0604020202020204" pitchFamily="34" charset="0"/>
                          <a:cs typeface="Arial" panose="020B0604020202020204" pitchFamily="34" charset="0"/>
                        </a:rPr>
                        <a:t>0.84</a:t>
                      </a: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US" sz="3200" b="0" i="1" u="none" strike="noStrike">
                          <a:solidFill>
                            <a:srgbClr val="000000"/>
                          </a:solidFill>
                          <a:effectLst/>
                          <a:latin typeface="Arial" panose="020B0604020202020204" pitchFamily="34" charset="0"/>
                          <a:cs typeface="Arial" panose="020B0604020202020204" pitchFamily="34" charset="0"/>
                        </a:rPr>
                        <a:t>ns</a:t>
                      </a:r>
                      <a:endParaRPr lang="en-US" sz="3200" b="0" i="0" u="none" strike="noStrike">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0.01</a:t>
                      </a:r>
                    </a:p>
                  </a:txBody>
                  <a:tcPr marL="9525" marR="9525" marT="952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543177"/>
                  </a:ext>
                </a:extLst>
              </a:tr>
              <a:tr h="448777">
                <a:tc>
                  <a:txBody>
                    <a:bodyPr/>
                    <a:lstStyle/>
                    <a:p>
                      <a:pPr algn="l"/>
                      <a:r>
                        <a:rPr lang="en-US" sz="3200"/>
                        <a:t>Anxiety</a:t>
                      </a:r>
                      <a:endParaRPr lang="en-US" sz="3200">
                        <a:latin typeface="+mn-lt"/>
                      </a:endParaRPr>
                    </a:p>
                  </a:txBody>
                  <a:tcPr anchor="ctr"/>
                </a:tc>
                <a:tc>
                  <a:txBody>
                    <a:bodyPr/>
                    <a:lstStyle/>
                    <a:p>
                      <a:pPr algn="ctr" fontAlgn="b"/>
                      <a:r>
                        <a:rPr lang="en-US" sz="3200" b="0" i="0" u="none" strike="noStrike">
                          <a:solidFill>
                            <a:srgbClr val="000000"/>
                          </a:solidFill>
                          <a:effectLst/>
                          <a:latin typeface="+mn-lt"/>
                        </a:rPr>
                        <a:t>1.32</a:t>
                      </a:r>
                    </a:p>
                  </a:txBody>
                  <a:tcPr marL="9525" marR="9525" marT="9525" marB="0" anchor="ctr"/>
                </a:tc>
                <a:tc>
                  <a:txBody>
                    <a:bodyPr/>
                    <a:lstStyle/>
                    <a:p>
                      <a:pPr marL="0" marR="0" lvl="0" indent="0" algn="ctr" defTabSz="4389059" rtl="0" eaLnBrk="1" fontAlgn="b" latinLnBrk="0" hangingPunct="1">
                        <a:lnSpc>
                          <a:spcPct val="100000"/>
                        </a:lnSpc>
                        <a:spcBef>
                          <a:spcPts val="0"/>
                        </a:spcBef>
                        <a:spcAft>
                          <a:spcPts val="0"/>
                        </a:spcAft>
                        <a:buClrTx/>
                        <a:buSzTx/>
                        <a:buFontTx/>
                        <a:buNone/>
                        <a:tabLst/>
                        <a:defRPr/>
                      </a:pPr>
                      <a:r>
                        <a:rPr lang="en-US" sz="3200" b="0" i="1" u="none" strike="noStrike">
                          <a:solidFill>
                            <a:srgbClr val="000000"/>
                          </a:solidFill>
                          <a:effectLst/>
                          <a:latin typeface="Arial" panose="020B0604020202020204" pitchFamily="34" charset="0"/>
                          <a:cs typeface="Arial" panose="020B0604020202020204" pitchFamily="34" charset="0"/>
                        </a:rPr>
                        <a:t>ns</a:t>
                      </a:r>
                    </a:p>
                  </a:txBody>
                  <a:tcPr marL="9525" marR="9525" marT="9525" marB="0" anchor="ct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0.03</a:t>
                      </a: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b"/>
                      <a:r>
                        <a:rPr lang="en-US" sz="3200" b="0" i="0" u="none" strike="noStrike">
                          <a:solidFill>
                            <a:srgbClr val="000000"/>
                          </a:solidFill>
                          <a:effectLst/>
                          <a:latin typeface="Arial" panose="020B0604020202020204" pitchFamily="34" charset="0"/>
                          <a:cs typeface="Arial" panose="020B0604020202020204" pitchFamily="34" charset="0"/>
                        </a:rPr>
                        <a:t>-2.68</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US" sz="3200" b="0" i="1" u="none" strike="noStrike">
                          <a:solidFill>
                            <a:srgbClr val="000000"/>
                          </a:solidFill>
                          <a:effectLst/>
                          <a:latin typeface="Arial" panose="020B0604020202020204" pitchFamily="34" charset="0"/>
                          <a:cs typeface="Arial" panose="020B0604020202020204" pitchFamily="34" charset="0"/>
                        </a:rPr>
                        <a:t>ns</a:t>
                      </a:r>
                      <a:endParaRPr lang="en-US" sz="3200" b="0" i="0" u="none" strike="noStrike">
                        <a:solidFill>
                          <a:srgbClr val="000000"/>
                        </a:solidFill>
                        <a:effectLst/>
                        <a:latin typeface="+mn-lt"/>
                      </a:endParaRPr>
                    </a:p>
                  </a:txBody>
                  <a:tcPr marL="9525" marR="9525" marT="9525" marB="0" anchor="ct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0.02</a:t>
                      </a:r>
                    </a:p>
                  </a:txBody>
                  <a:tcPr marL="9525" marR="9525" marT="9525" marB="0" anchor="ctr"/>
                </a:tc>
                <a:extLst>
                  <a:ext uri="{0D108BD9-81ED-4DB2-BD59-A6C34878D82A}">
                    <a16:rowId xmlns:a16="http://schemas.microsoft.com/office/drawing/2014/main" val="3750649635"/>
                  </a:ext>
                </a:extLst>
              </a:tr>
              <a:tr h="448777">
                <a:tc>
                  <a:txBody>
                    <a:bodyPr/>
                    <a:lstStyle/>
                    <a:p>
                      <a:pPr algn="l"/>
                      <a:r>
                        <a:rPr lang="en-US" sz="3200"/>
                        <a:t>Anxiety-Related Disorders</a:t>
                      </a:r>
                      <a:endParaRPr lang="en-US" sz="3200">
                        <a:latin typeface="+mn-lt"/>
                      </a:endParaRPr>
                    </a:p>
                  </a:txBody>
                  <a:tcPr anchor="ctr"/>
                </a:tc>
                <a:tc>
                  <a:txBody>
                    <a:bodyPr/>
                    <a:lstStyle/>
                    <a:p>
                      <a:pPr algn="ctr" fontAlgn="b"/>
                      <a:r>
                        <a:rPr lang="en-US" sz="3200" b="0" i="0" u="none" strike="noStrike">
                          <a:solidFill>
                            <a:srgbClr val="000000"/>
                          </a:solidFill>
                          <a:effectLst/>
                          <a:latin typeface="+mn-lt"/>
                        </a:rPr>
                        <a:t>1.82</a:t>
                      </a:r>
                    </a:p>
                  </a:txBody>
                  <a:tcPr marL="9525" marR="9525" marT="9525" marB="0" anchor="ctr"/>
                </a:tc>
                <a:tc>
                  <a:txBody>
                    <a:bodyPr/>
                    <a:lstStyle/>
                    <a:p>
                      <a:pPr marL="0" marR="0" lvl="0" indent="0" algn="ctr" defTabSz="4389059" rtl="0" eaLnBrk="1" fontAlgn="b" latinLnBrk="0" hangingPunct="1">
                        <a:lnSpc>
                          <a:spcPct val="100000"/>
                        </a:lnSpc>
                        <a:spcBef>
                          <a:spcPts val="0"/>
                        </a:spcBef>
                        <a:spcAft>
                          <a:spcPts val="0"/>
                        </a:spcAft>
                        <a:buClrTx/>
                        <a:buSzTx/>
                        <a:buFontTx/>
                        <a:buNone/>
                        <a:tabLst/>
                        <a:defRPr/>
                      </a:pPr>
                      <a:r>
                        <a:rPr lang="en-US" sz="3200" b="0" i="1" u="none" strike="noStrike">
                          <a:solidFill>
                            <a:srgbClr val="000000"/>
                          </a:solidFill>
                          <a:effectLst/>
                          <a:latin typeface="Arial" panose="020B0604020202020204" pitchFamily="34" charset="0"/>
                          <a:cs typeface="Arial" panose="020B0604020202020204" pitchFamily="34" charset="0"/>
                        </a:rPr>
                        <a:t>ns</a:t>
                      </a:r>
                    </a:p>
                  </a:txBody>
                  <a:tcPr marL="9525" marR="9525" marT="9525" marB="0" anchor="ct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0.04</a:t>
                      </a: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b"/>
                      <a:r>
                        <a:rPr lang="en-US" sz="3200" b="0" i="0" u="none" strike="noStrike">
                          <a:solidFill>
                            <a:srgbClr val="000000"/>
                          </a:solidFill>
                          <a:effectLst/>
                          <a:latin typeface="Arial" panose="020B0604020202020204" pitchFamily="34" charset="0"/>
                          <a:cs typeface="Arial" panose="020B0604020202020204" pitchFamily="34" charset="0"/>
                        </a:rPr>
                        <a:t>-6.16</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US" sz="3200" b="0" i="1" u="none" strike="noStrike">
                          <a:solidFill>
                            <a:srgbClr val="000000"/>
                          </a:solidFill>
                          <a:effectLst/>
                          <a:latin typeface="Arial" panose="020B0604020202020204" pitchFamily="34" charset="0"/>
                          <a:cs typeface="Arial" panose="020B0604020202020204" pitchFamily="34" charset="0"/>
                        </a:rPr>
                        <a:t>ns</a:t>
                      </a:r>
                      <a:endParaRPr lang="en-US" sz="3200" b="0" i="0" u="none" strike="noStrike">
                        <a:solidFill>
                          <a:srgbClr val="000000"/>
                        </a:solidFill>
                        <a:effectLst/>
                        <a:latin typeface="+mn-lt"/>
                      </a:endParaRPr>
                    </a:p>
                  </a:txBody>
                  <a:tcPr marL="9525" marR="9525" marT="9525" marB="0" anchor="ct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0.05</a:t>
                      </a:r>
                    </a:p>
                  </a:txBody>
                  <a:tcPr marL="9525" marR="9525" marT="9525" marB="0" anchor="ctr"/>
                </a:tc>
                <a:extLst>
                  <a:ext uri="{0D108BD9-81ED-4DB2-BD59-A6C34878D82A}">
                    <a16:rowId xmlns:a16="http://schemas.microsoft.com/office/drawing/2014/main" val="3950614586"/>
                  </a:ext>
                </a:extLst>
              </a:tr>
              <a:tr h="448777">
                <a:tc>
                  <a:txBody>
                    <a:bodyPr/>
                    <a:lstStyle/>
                    <a:p>
                      <a:pPr algn="l"/>
                      <a:r>
                        <a:rPr lang="en-US" sz="3200"/>
                        <a:t>Depression</a:t>
                      </a:r>
                      <a:endParaRPr lang="en-US" sz="3200">
                        <a:latin typeface="+mn-lt"/>
                      </a:endParaRPr>
                    </a:p>
                  </a:txBody>
                  <a:tcPr anchor="ctr"/>
                </a:tc>
                <a:tc>
                  <a:txBody>
                    <a:bodyPr/>
                    <a:lstStyle/>
                    <a:p>
                      <a:pPr algn="ctr" fontAlgn="b"/>
                      <a:r>
                        <a:rPr lang="en-US" sz="3200" b="0" i="0" u="none" strike="noStrike">
                          <a:solidFill>
                            <a:srgbClr val="000000"/>
                          </a:solidFill>
                          <a:effectLst/>
                          <a:latin typeface="+mn-lt"/>
                        </a:rPr>
                        <a:t>0.53</a:t>
                      </a:r>
                    </a:p>
                  </a:txBody>
                  <a:tcPr marL="9525" marR="9525" marT="9525" marB="0" anchor="ctr"/>
                </a:tc>
                <a:tc>
                  <a:txBody>
                    <a:bodyPr/>
                    <a:lstStyle/>
                    <a:p>
                      <a:pPr algn="ctr" fontAlgn="b"/>
                      <a:r>
                        <a:rPr lang="en-US" sz="3200" b="0" i="1" u="none" strike="noStrike">
                          <a:solidFill>
                            <a:srgbClr val="000000"/>
                          </a:solidFill>
                          <a:effectLst/>
                          <a:latin typeface="Arial" panose="020B0604020202020204" pitchFamily="34" charset="0"/>
                          <a:cs typeface="Arial" panose="020B0604020202020204" pitchFamily="34" charset="0"/>
                        </a:rPr>
                        <a:t>ns</a:t>
                      </a:r>
                    </a:p>
                  </a:txBody>
                  <a:tcPr marL="9525" marR="9525" marT="9525" marB="0" anchor="ct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0.01</a:t>
                      </a: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b"/>
                      <a:r>
                        <a:rPr lang="en-US" sz="3200" b="0" i="0" u="none" strike="noStrike">
                          <a:solidFill>
                            <a:srgbClr val="000000"/>
                          </a:solidFill>
                          <a:effectLst/>
                          <a:latin typeface="Arial" panose="020B0604020202020204" pitchFamily="34" charset="0"/>
                          <a:cs typeface="Arial" panose="020B0604020202020204" pitchFamily="34" charset="0"/>
                        </a:rPr>
                        <a:t>0.98</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US" sz="3200" b="0" i="1" u="none" strike="noStrike">
                          <a:solidFill>
                            <a:srgbClr val="000000"/>
                          </a:solidFill>
                          <a:effectLst/>
                          <a:latin typeface="Arial" panose="020B0604020202020204" pitchFamily="34" charset="0"/>
                          <a:cs typeface="Arial" panose="020B0604020202020204" pitchFamily="34" charset="0"/>
                        </a:rPr>
                        <a:t>ns</a:t>
                      </a:r>
                      <a:endParaRPr lang="en-US" sz="3200" b="0" i="0" u="none" strike="noStrike">
                        <a:solidFill>
                          <a:srgbClr val="000000"/>
                        </a:solidFill>
                        <a:effectLst/>
                        <a:latin typeface="+mn-lt"/>
                      </a:endParaRPr>
                    </a:p>
                  </a:txBody>
                  <a:tcPr marL="9525" marR="9525" marT="9525" marB="0" anchor="ct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0.01</a:t>
                      </a:r>
                    </a:p>
                  </a:txBody>
                  <a:tcPr marL="9525" marR="9525" marT="9525" marB="0" anchor="ctr"/>
                </a:tc>
                <a:extLst>
                  <a:ext uri="{0D108BD9-81ED-4DB2-BD59-A6C34878D82A}">
                    <a16:rowId xmlns:a16="http://schemas.microsoft.com/office/drawing/2014/main" val="1769505345"/>
                  </a:ext>
                </a:extLst>
              </a:tr>
              <a:tr h="448777">
                <a:tc>
                  <a:txBody>
                    <a:bodyPr/>
                    <a:lstStyle/>
                    <a:p>
                      <a:pPr algn="l"/>
                      <a:r>
                        <a:rPr lang="en-US" sz="3200" dirty="0"/>
                        <a:t>Mania</a:t>
                      </a:r>
                      <a:endParaRPr lang="en-US" sz="3200" dirty="0">
                        <a:latin typeface="+mn-lt"/>
                      </a:endParaRPr>
                    </a:p>
                  </a:txBody>
                  <a:tcPr anchor="ctr"/>
                </a:tc>
                <a:tc>
                  <a:txBody>
                    <a:bodyPr/>
                    <a:lstStyle/>
                    <a:p>
                      <a:pPr algn="ctr" fontAlgn="b"/>
                      <a:r>
                        <a:rPr lang="en-US" sz="3200" b="0" i="0" u="none" strike="noStrike">
                          <a:solidFill>
                            <a:srgbClr val="000000"/>
                          </a:solidFill>
                          <a:effectLst/>
                          <a:latin typeface="+mn-lt"/>
                        </a:rPr>
                        <a:t>0.23</a:t>
                      </a:r>
                    </a:p>
                  </a:txBody>
                  <a:tcPr marL="9525" marR="9525" marT="9525" marB="0" anchor="ctr"/>
                </a:tc>
                <a:tc>
                  <a:txBody>
                    <a:bodyPr/>
                    <a:lstStyle/>
                    <a:p>
                      <a:pPr algn="ctr" fontAlgn="b"/>
                      <a:r>
                        <a:rPr lang="en-US" sz="3200" b="0" i="1" u="none" strike="noStrike">
                          <a:solidFill>
                            <a:srgbClr val="000000"/>
                          </a:solidFill>
                          <a:effectLst/>
                          <a:latin typeface="Arial" panose="020B0604020202020204" pitchFamily="34" charset="0"/>
                          <a:cs typeface="Arial" panose="020B0604020202020204" pitchFamily="34" charset="0"/>
                        </a:rPr>
                        <a:t>ns</a:t>
                      </a:r>
                    </a:p>
                  </a:txBody>
                  <a:tcPr marL="9525" marR="9525" marT="9525" marB="0" anchor="ct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0.01</a:t>
                      </a: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b"/>
                      <a:r>
                        <a:rPr lang="en-US" sz="3200" b="0" i="0" u="none" strike="noStrike">
                          <a:solidFill>
                            <a:srgbClr val="000000"/>
                          </a:solidFill>
                          <a:effectLst/>
                          <a:latin typeface="Arial" panose="020B0604020202020204" pitchFamily="34" charset="0"/>
                          <a:cs typeface="Arial" panose="020B0604020202020204" pitchFamily="34" charset="0"/>
                        </a:rPr>
                        <a:t>-6.56</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marL="0" marR="0" lvl="0" indent="0" algn="ctr" defTabSz="4389059" rtl="0" eaLnBrk="1" fontAlgn="b" latinLnBrk="0" hangingPunct="1">
                        <a:lnSpc>
                          <a:spcPct val="100000"/>
                        </a:lnSpc>
                        <a:spcBef>
                          <a:spcPts val="0"/>
                        </a:spcBef>
                        <a:spcAft>
                          <a:spcPts val="0"/>
                        </a:spcAft>
                        <a:buClrTx/>
                        <a:buSzTx/>
                        <a:buFontTx/>
                        <a:buNone/>
                        <a:tabLst/>
                        <a:defRPr/>
                      </a:pPr>
                      <a:r>
                        <a:rPr lang="en-US" sz="3200"/>
                        <a:t>.002</a:t>
                      </a:r>
                      <a:endParaRPr lang="en-US" sz="3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0.08</a:t>
                      </a:r>
                    </a:p>
                  </a:txBody>
                  <a:tcPr marL="9525" marR="9525" marT="9525" marB="0" anchor="ctr"/>
                </a:tc>
                <a:extLst>
                  <a:ext uri="{0D108BD9-81ED-4DB2-BD59-A6C34878D82A}">
                    <a16:rowId xmlns:a16="http://schemas.microsoft.com/office/drawing/2014/main" val="2730497415"/>
                  </a:ext>
                </a:extLst>
              </a:tr>
              <a:tr h="448777">
                <a:tc>
                  <a:txBody>
                    <a:bodyPr/>
                    <a:lstStyle/>
                    <a:p>
                      <a:pPr algn="l"/>
                      <a:r>
                        <a:rPr lang="en-US" sz="3200" dirty="0"/>
                        <a:t>Paranoia</a:t>
                      </a:r>
                      <a:endParaRPr lang="en-US" sz="3200" dirty="0">
                        <a:latin typeface="+mn-lt"/>
                      </a:endParaRPr>
                    </a:p>
                  </a:txBody>
                  <a:tcPr anchor="ctr"/>
                </a:tc>
                <a:tc>
                  <a:txBody>
                    <a:bodyPr/>
                    <a:lstStyle/>
                    <a:p>
                      <a:pPr algn="ctr" fontAlgn="b"/>
                      <a:r>
                        <a:rPr lang="en-US" sz="3200" b="0" i="0" u="none" strike="noStrike">
                          <a:solidFill>
                            <a:srgbClr val="000000"/>
                          </a:solidFill>
                          <a:effectLst/>
                          <a:latin typeface="+mn-lt"/>
                        </a:rPr>
                        <a:t>1.12</a:t>
                      </a:r>
                    </a:p>
                  </a:txBody>
                  <a:tcPr marL="9525" marR="9525" marT="9525" marB="0" anchor="ctr"/>
                </a:tc>
                <a:tc>
                  <a:txBody>
                    <a:bodyPr/>
                    <a:lstStyle/>
                    <a:p>
                      <a:pPr algn="ctr" fontAlgn="b"/>
                      <a:r>
                        <a:rPr lang="en-US" sz="3200" b="0" i="1" u="none" strike="noStrike">
                          <a:solidFill>
                            <a:srgbClr val="000000"/>
                          </a:solidFill>
                          <a:effectLst/>
                          <a:latin typeface="Arial" panose="020B0604020202020204" pitchFamily="34" charset="0"/>
                          <a:cs typeface="Arial" panose="020B0604020202020204" pitchFamily="34" charset="0"/>
                        </a:rPr>
                        <a:t>ns</a:t>
                      </a:r>
                    </a:p>
                  </a:txBody>
                  <a:tcPr marL="9525" marR="9525" marT="9525" marB="0" anchor="ct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0.03</a:t>
                      </a: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b"/>
                      <a:r>
                        <a:rPr lang="en-US" sz="3200" b="0" i="0" u="none" strike="noStrike">
                          <a:solidFill>
                            <a:srgbClr val="000000"/>
                          </a:solidFill>
                          <a:effectLst/>
                          <a:latin typeface="Arial" panose="020B0604020202020204" pitchFamily="34" charset="0"/>
                          <a:cs typeface="Arial" panose="020B0604020202020204" pitchFamily="34" charset="0"/>
                        </a:rPr>
                        <a:t>-13.53</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marL="0" marR="0" lvl="0" indent="0" algn="ctr" defTabSz="4389059" rtl="0" eaLnBrk="1" fontAlgn="b" latinLnBrk="0" hangingPunct="1">
                        <a:lnSpc>
                          <a:spcPct val="100000"/>
                        </a:lnSpc>
                        <a:spcBef>
                          <a:spcPts val="0"/>
                        </a:spcBef>
                        <a:spcAft>
                          <a:spcPts val="0"/>
                        </a:spcAft>
                        <a:buClrTx/>
                        <a:buSzTx/>
                        <a:buFontTx/>
                        <a:buNone/>
                        <a:tabLst/>
                        <a:defRPr/>
                      </a:pPr>
                      <a:r>
                        <a:rPr lang="en-US" sz="3200" b="0" i="0" u="none" strike="noStrike">
                          <a:solidFill>
                            <a:srgbClr val="000000"/>
                          </a:solidFill>
                          <a:effectLst/>
                          <a:latin typeface="Arial" panose="020B0604020202020204" pitchFamily="34" charset="0"/>
                          <a:cs typeface="Arial" panose="020B0604020202020204" pitchFamily="34" charset="0"/>
                        </a:rPr>
                        <a:t>.000</a:t>
                      </a:r>
                    </a:p>
                  </a:txBody>
                  <a:tcPr marL="9525" marR="9525" marT="9525" marB="0" anchor="ct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0.12</a:t>
                      </a:r>
                    </a:p>
                  </a:txBody>
                  <a:tcPr marL="9525" marR="9525" marT="9525" marB="0" anchor="ctr"/>
                </a:tc>
                <a:extLst>
                  <a:ext uri="{0D108BD9-81ED-4DB2-BD59-A6C34878D82A}">
                    <a16:rowId xmlns:a16="http://schemas.microsoft.com/office/drawing/2014/main" val="2062151737"/>
                  </a:ext>
                </a:extLst>
              </a:tr>
              <a:tr h="448777">
                <a:tc>
                  <a:txBody>
                    <a:bodyPr/>
                    <a:lstStyle/>
                    <a:p>
                      <a:pPr algn="l"/>
                      <a:r>
                        <a:rPr lang="en-US" sz="3200"/>
                        <a:t>Schizophrenia</a:t>
                      </a:r>
                      <a:endParaRPr lang="en-US" sz="3200">
                        <a:latin typeface="+mn-lt"/>
                      </a:endParaRPr>
                    </a:p>
                  </a:txBody>
                  <a:tcPr anchor="ctr"/>
                </a:tc>
                <a:tc>
                  <a:txBody>
                    <a:bodyPr/>
                    <a:lstStyle/>
                    <a:p>
                      <a:pPr algn="ctr" fontAlgn="b"/>
                      <a:r>
                        <a:rPr lang="en-US" sz="3200" b="0" i="0" u="none" strike="noStrike">
                          <a:solidFill>
                            <a:srgbClr val="000000"/>
                          </a:solidFill>
                          <a:effectLst/>
                          <a:latin typeface="+mn-lt"/>
                        </a:rPr>
                        <a:t>2.22</a:t>
                      </a:r>
                    </a:p>
                  </a:txBody>
                  <a:tcPr marL="9525" marR="9525" marT="9525" marB="0" anchor="ctr"/>
                </a:tc>
                <a:tc>
                  <a:txBody>
                    <a:bodyPr/>
                    <a:lstStyle/>
                    <a:p>
                      <a:pPr algn="ctr" fontAlgn="b"/>
                      <a:r>
                        <a:rPr lang="en-US" sz="3200" b="0" i="0" u="none" strike="noStrike">
                          <a:solidFill>
                            <a:srgbClr val="000000"/>
                          </a:solidFill>
                          <a:effectLst/>
                          <a:latin typeface="Arial" panose="020B0604020202020204" pitchFamily="34" charset="0"/>
                          <a:cs typeface="Arial" panose="020B0604020202020204" pitchFamily="34" charset="0"/>
                        </a:rPr>
                        <a:t>.035</a:t>
                      </a:r>
                    </a:p>
                  </a:txBody>
                  <a:tcPr marL="9525" marR="9525" marT="9525" marB="0" anchor="ct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0.05</a:t>
                      </a: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b"/>
                      <a:r>
                        <a:rPr lang="en-US" sz="3200" b="0" i="0" u="none" strike="noStrike">
                          <a:solidFill>
                            <a:srgbClr val="000000"/>
                          </a:solidFill>
                          <a:effectLst/>
                          <a:latin typeface="Arial" panose="020B0604020202020204" pitchFamily="34" charset="0"/>
                          <a:cs typeface="Arial" panose="020B0604020202020204" pitchFamily="34" charset="0"/>
                        </a:rPr>
                        <a:t>-7.88</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US" sz="3200" b="0" i="0" u="none" strike="noStrike">
                          <a:solidFill>
                            <a:srgbClr val="000000"/>
                          </a:solidFill>
                          <a:effectLst/>
                          <a:latin typeface="+mn-lt"/>
                        </a:rPr>
                        <a:t>.015</a:t>
                      </a:r>
                    </a:p>
                  </a:txBody>
                  <a:tcPr marL="9525" marR="9525" marT="9525" marB="0" anchor="ct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0.06</a:t>
                      </a:r>
                    </a:p>
                  </a:txBody>
                  <a:tcPr marL="9525" marR="9525" marT="9525" marB="0" anchor="ctr"/>
                </a:tc>
                <a:extLst>
                  <a:ext uri="{0D108BD9-81ED-4DB2-BD59-A6C34878D82A}">
                    <a16:rowId xmlns:a16="http://schemas.microsoft.com/office/drawing/2014/main" val="1107552754"/>
                  </a:ext>
                </a:extLst>
              </a:tr>
              <a:tr h="448777">
                <a:tc>
                  <a:txBody>
                    <a:bodyPr/>
                    <a:lstStyle/>
                    <a:p>
                      <a:pPr algn="l"/>
                      <a:r>
                        <a:rPr lang="en-US" sz="3200"/>
                        <a:t>Borderline Features</a:t>
                      </a:r>
                      <a:endParaRPr lang="en-US" sz="3200">
                        <a:latin typeface="+mn-lt"/>
                      </a:endParaRPr>
                    </a:p>
                  </a:txBody>
                  <a:tcPr anchor="ctr"/>
                </a:tc>
                <a:tc>
                  <a:txBody>
                    <a:bodyPr/>
                    <a:lstStyle/>
                    <a:p>
                      <a:pPr algn="ctr" fontAlgn="b"/>
                      <a:r>
                        <a:rPr lang="en-US" sz="3200" b="0" i="0" u="none" strike="noStrike">
                          <a:solidFill>
                            <a:srgbClr val="000000"/>
                          </a:solidFill>
                          <a:effectLst/>
                          <a:latin typeface="+mn-lt"/>
                        </a:rPr>
                        <a:t>2.22</a:t>
                      </a:r>
                    </a:p>
                  </a:txBody>
                  <a:tcPr marL="9525" marR="9525" marT="9525" marB="0" anchor="ctr"/>
                </a:tc>
                <a:tc>
                  <a:txBody>
                    <a:bodyPr/>
                    <a:lstStyle/>
                    <a:p>
                      <a:pPr algn="ctr" fontAlgn="b"/>
                      <a:r>
                        <a:rPr lang="en-US" sz="3200" b="0" i="0" u="none" strike="noStrike">
                          <a:solidFill>
                            <a:srgbClr val="000000"/>
                          </a:solidFill>
                          <a:effectLst/>
                          <a:latin typeface="Arial" panose="020B0604020202020204" pitchFamily="34" charset="0"/>
                          <a:cs typeface="Arial" panose="020B0604020202020204" pitchFamily="34" charset="0"/>
                        </a:rPr>
                        <a:t>.048</a:t>
                      </a:r>
                    </a:p>
                  </a:txBody>
                  <a:tcPr marL="9525" marR="9525" marT="9525" marB="0" anchor="ct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0.05</a:t>
                      </a: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b"/>
                      <a:r>
                        <a:rPr lang="en-US" sz="3200" b="0" i="0" u="none" strike="noStrike">
                          <a:solidFill>
                            <a:srgbClr val="000000"/>
                          </a:solidFill>
                          <a:effectLst/>
                          <a:latin typeface="Arial" panose="020B0604020202020204" pitchFamily="34" charset="0"/>
                          <a:cs typeface="Arial" panose="020B0604020202020204" pitchFamily="34" charset="0"/>
                        </a:rPr>
                        <a:t>3.97</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marL="0" marR="0" lvl="0" indent="0" algn="ctr" defTabSz="4389059" rtl="0" eaLnBrk="1" fontAlgn="b" latinLnBrk="0" hangingPunct="1">
                        <a:lnSpc>
                          <a:spcPct val="100000"/>
                        </a:lnSpc>
                        <a:spcBef>
                          <a:spcPts val="0"/>
                        </a:spcBef>
                        <a:spcAft>
                          <a:spcPts val="0"/>
                        </a:spcAft>
                        <a:buClrTx/>
                        <a:buSzTx/>
                        <a:buFontTx/>
                        <a:buNone/>
                        <a:tabLst/>
                        <a:defRPr/>
                      </a:pPr>
                      <a:r>
                        <a:rPr lang="en-US" sz="3200" b="0" i="1" u="none" strike="noStrike">
                          <a:solidFill>
                            <a:srgbClr val="000000"/>
                          </a:solidFill>
                          <a:effectLst/>
                          <a:latin typeface="Arial" panose="020B0604020202020204" pitchFamily="34" charset="0"/>
                          <a:cs typeface="Arial" panose="020B0604020202020204" pitchFamily="34" charset="0"/>
                        </a:rPr>
                        <a:t>ns</a:t>
                      </a:r>
                      <a:endParaRPr lang="en-US" sz="3200" b="0" i="0" u="none" strike="noStrike">
                        <a:solidFill>
                          <a:srgbClr val="000000"/>
                        </a:solidFill>
                        <a:effectLst/>
                        <a:latin typeface="+mn-lt"/>
                      </a:endParaRPr>
                    </a:p>
                  </a:txBody>
                  <a:tcPr marL="9525" marR="9525" marT="9525" marB="0" anchor="ct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0.03</a:t>
                      </a:r>
                    </a:p>
                  </a:txBody>
                  <a:tcPr marL="9525" marR="9525" marT="9525" marB="0" anchor="ctr"/>
                </a:tc>
                <a:extLst>
                  <a:ext uri="{0D108BD9-81ED-4DB2-BD59-A6C34878D82A}">
                    <a16:rowId xmlns:a16="http://schemas.microsoft.com/office/drawing/2014/main" val="3200369184"/>
                  </a:ext>
                </a:extLst>
              </a:tr>
              <a:tr h="448777">
                <a:tc>
                  <a:txBody>
                    <a:bodyPr/>
                    <a:lstStyle/>
                    <a:p>
                      <a:pPr algn="l"/>
                      <a:r>
                        <a:rPr lang="en-US" sz="3200"/>
                        <a:t>Antisocial Features</a:t>
                      </a:r>
                      <a:endParaRPr lang="en-US" sz="3200">
                        <a:latin typeface="+mn-lt"/>
                      </a:endParaRPr>
                    </a:p>
                  </a:txBody>
                  <a:tcPr anchor="ctr"/>
                </a:tc>
                <a:tc>
                  <a:txBody>
                    <a:bodyPr/>
                    <a:lstStyle/>
                    <a:p>
                      <a:pPr algn="ctr" fontAlgn="b"/>
                      <a:r>
                        <a:rPr lang="en-US" sz="3200" b="0" i="0" u="none" strike="noStrike">
                          <a:solidFill>
                            <a:srgbClr val="000000"/>
                          </a:solidFill>
                          <a:effectLst/>
                          <a:latin typeface="+mn-lt"/>
                        </a:rPr>
                        <a:t>2.22</a:t>
                      </a:r>
                    </a:p>
                  </a:txBody>
                  <a:tcPr marL="9525" marR="9525" marT="9525" marB="0" anchor="ctr"/>
                </a:tc>
                <a:tc>
                  <a:txBody>
                    <a:bodyPr/>
                    <a:lstStyle/>
                    <a:p>
                      <a:pPr algn="ctr" fontAlgn="b"/>
                      <a:r>
                        <a:rPr lang="en-US" sz="3200" b="0" i="0" u="none" strike="noStrike">
                          <a:solidFill>
                            <a:srgbClr val="000000"/>
                          </a:solidFill>
                          <a:effectLst/>
                          <a:latin typeface="Arial" panose="020B0604020202020204" pitchFamily="34" charset="0"/>
                          <a:cs typeface="Arial" panose="020B0604020202020204" pitchFamily="34" charset="0"/>
                        </a:rPr>
                        <a:t>.048</a:t>
                      </a:r>
                    </a:p>
                  </a:txBody>
                  <a:tcPr marL="9525" marR="9525" marT="9525" marB="0" anchor="ct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0.05</a:t>
                      </a: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b"/>
                      <a:r>
                        <a:rPr lang="en-US" sz="3200" b="0" i="0" u="none" strike="noStrike">
                          <a:solidFill>
                            <a:srgbClr val="000000"/>
                          </a:solidFill>
                          <a:effectLst/>
                          <a:latin typeface="Arial" panose="020B0604020202020204" pitchFamily="34" charset="0"/>
                          <a:cs typeface="Arial" panose="020B0604020202020204" pitchFamily="34" charset="0"/>
                        </a:rPr>
                        <a:t>-8.39</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marL="0" marR="0" lvl="0" indent="0" algn="ctr" defTabSz="4389059" rtl="0" eaLnBrk="1" fontAlgn="b" latinLnBrk="0" hangingPunct="1">
                        <a:lnSpc>
                          <a:spcPct val="100000"/>
                        </a:lnSpc>
                        <a:spcBef>
                          <a:spcPts val="0"/>
                        </a:spcBef>
                        <a:spcAft>
                          <a:spcPts val="0"/>
                        </a:spcAft>
                        <a:buClrTx/>
                        <a:buSzTx/>
                        <a:buFontTx/>
                        <a:buNone/>
                        <a:tabLst/>
                        <a:defRPr/>
                      </a:pPr>
                      <a:r>
                        <a:rPr lang="en-US" sz="3200"/>
                        <a:t>.003</a:t>
                      </a:r>
                      <a:endParaRPr lang="en-US" sz="3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0.08</a:t>
                      </a:r>
                    </a:p>
                  </a:txBody>
                  <a:tcPr marL="9525" marR="9525" marT="9525" marB="0" anchor="ctr"/>
                </a:tc>
                <a:extLst>
                  <a:ext uri="{0D108BD9-81ED-4DB2-BD59-A6C34878D82A}">
                    <a16:rowId xmlns:a16="http://schemas.microsoft.com/office/drawing/2014/main" val="438275414"/>
                  </a:ext>
                </a:extLst>
              </a:tr>
              <a:tr h="448777">
                <a:tc>
                  <a:txBody>
                    <a:bodyPr/>
                    <a:lstStyle/>
                    <a:p>
                      <a:pPr algn="l"/>
                      <a:r>
                        <a:rPr lang="en-US" sz="3200"/>
                        <a:t>Alcohol Problems</a:t>
                      </a:r>
                      <a:endParaRPr lang="en-US" sz="3200">
                        <a:latin typeface="+mn-lt"/>
                      </a:endParaRPr>
                    </a:p>
                  </a:txBody>
                  <a:tcPr anchor="ctr"/>
                </a:tc>
                <a:tc>
                  <a:txBody>
                    <a:bodyPr/>
                    <a:lstStyle/>
                    <a:p>
                      <a:pPr algn="ctr" fontAlgn="b"/>
                      <a:r>
                        <a:rPr lang="en-US" sz="3200" b="0" i="0" u="none" strike="noStrike">
                          <a:solidFill>
                            <a:srgbClr val="000000"/>
                          </a:solidFill>
                          <a:effectLst/>
                          <a:latin typeface="+mn-lt"/>
                        </a:rPr>
                        <a:t>1.13</a:t>
                      </a:r>
                    </a:p>
                  </a:txBody>
                  <a:tcPr marL="9525" marR="9525" marT="9525" marB="0" anchor="ctr"/>
                </a:tc>
                <a:tc>
                  <a:txBody>
                    <a:bodyPr/>
                    <a:lstStyle/>
                    <a:p>
                      <a:pPr algn="ctr" fontAlgn="b"/>
                      <a:r>
                        <a:rPr lang="en-US" sz="3200" b="0" i="1" u="none" strike="noStrike">
                          <a:solidFill>
                            <a:srgbClr val="000000"/>
                          </a:solidFill>
                          <a:effectLst/>
                          <a:latin typeface="Arial" panose="020B0604020202020204" pitchFamily="34" charset="0"/>
                          <a:cs typeface="Arial" panose="020B0604020202020204" pitchFamily="34" charset="0"/>
                        </a:rPr>
                        <a:t>ns</a:t>
                      </a:r>
                    </a:p>
                  </a:txBody>
                  <a:tcPr marL="9525" marR="9525" marT="9525" marB="0" anchor="ct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0.02</a:t>
                      </a: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b"/>
                      <a:r>
                        <a:rPr lang="en-US" sz="3200" b="0" i="0" u="none" strike="noStrike">
                          <a:solidFill>
                            <a:srgbClr val="000000"/>
                          </a:solidFill>
                          <a:effectLst/>
                          <a:latin typeface="Arial" panose="020B0604020202020204" pitchFamily="34" charset="0"/>
                          <a:cs typeface="Arial" panose="020B0604020202020204" pitchFamily="34" charset="0"/>
                        </a:rPr>
                        <a:t>8.78</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US" sz="3200" b="0" i="0" u="none" strike="noStrike">
                          <a:solidFill>
                            <a:srgbClr val="000000"/>
                          </a:solidFill>
                          <a:effectLst/>
                          <a:latin typeface="+mn-lt"/>
                        </a:rPr>
                        <a:t>.009</a:t>
                      </a:r>
                    </a:p>
                  </a:txBody>
                  <a:tcPr marL="9525" marR="9525" marT="9525" marB="0" anchor="ct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0.07</a:t>
                      </a:r>
                    </a:p>
                  </a:txBody>
                  <a:tcPr marL="9525" marR="9525" marT="9525" marB="0" anchor="ctr"/>
                </a:tc>
                <a:extLst>
                  <a:ext uri="{0D108BD9-81ED-4DB2-BD59-A6C34878D82A}">
                    <a16:rowId xmlns:a16="http://schemas.microsoft.com/office/drawing/2014/main" val="633936402"/>
                  </a:ext>
                </a:extLst>
              </a:tr>
              <a:tr h="448777">
                <a:tc>
                  <a:txBody>
                    <a:bodyPr/>
                    <a:lstStyle/>
                    <a:p>
                      <a:pPr algn="l"/>
                      <a:r>
                        <a:rPr lang="en-US" sz="3200"/>
                        <a:t>Drug Problems</a:t>
                      </a:r>
                      <a:endParaRPr lang="en-US" sz="320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fontAlgn="b"/>
                      <a:r>
                        <a:rPr lang="en-US" sz="3200" b="0" i="0" u="none" strike="noStrike">
                          <a:solidFill>
                            <a:srgbClr val="000000"/>
                          </a:solidFill>
                          <a:effectLst/>
                          <a:latin typeface="+mn-lt"/>
                        </a:rPr>
                        <a:t>1.23</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3200" b="0" i="1" u="none" strike="noStrike">
                          <a:solidFill>
                            <a:srgbClr val="000000"/>
                          </a:solidFill>
                          <a:effectLst/>
                          <a:latin typeface="Arial" panose="020B0604020202020204" pitchFamily="34" charset="0"/>
                          <a:cs typeface="Arial" panose="020B0604020202020204" pitchFamily="34" charset="0"/>
                        </a:rPr>
                        <a:t>ns</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0.03</a:t>
                      </a: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3200" b="0" i="0" u="none" strike="noStrike">
                          <a:solidFill>
                            <a:srgbClr val="000000"/>
                          </a:solidFill>
                          <a:effectLst/>
                          <a:latin typeface="Arial" panose="020B0604020202020204" pitchFamily="34" charset="0"/>
                          <a:cs typeface="Arial" panose="020B0604020202020204" pitchFamily="34" charset="0"/>
                        </a:rPr>
                        <a:t>0.15</a:t>
                      </a: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lvl="0" indent="0" algn="ctr" defTabSz="4389059" rtl="0" eaLnBrk="1" fontAlgn="b" latinLnBrk="0" hangingPunct="1">
                        <a:lnSpc>
                          <a:spcPct val="100000"/>
                        </a:lnSpc>
                        <a:spcBef>
                          <a:spcPts val="0"/>
                        </a:spcBef>
                        <a:spcAft>
                          <a:spcPts val="0"/>
                        </a:spcAft>
                        <a:buClrTx/>
                        <a:buSzTx/>
                        <a:buFontTx/>
                        <a:buNone/>
                        <a:tabLst/>
                        <a:defRPr/>
                      </a:pPr>
                      <a:r>
                        <a:rPr lang="en-US" sz="3200" b="0" i="1" u="none" strike="noStrike">
                          <a:solidFill>
                            <a:srgbClr val="000000"/>
                          </a:solidFill>
                          <a:effectLst/>
                          <a:latin typeface="Arial" panose="020B0604020202020204" pitchFamily="34" charset="0"/>
                          <a:cs typeface="Arial" panose="020B0604020202020204" pitchFamily="34" charset="0"/>
                        </a:rPr>
                        <a:t>ns</a:t>
                      </a:r>
                      <a:endParaRPr lang="en-US" sz="3200" b="0" i="0" u="none" strike="noStrike">
                        <a:solidFill>
                          <a:srgbClr val="000000"/>
                        </a:solidFill>
                        <a:effectLst/>
                        <a:latin typeface="+mn-lt"/>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0.00</a:t>
                      </a: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386258"/>
                  </a:ext>
                </a:extLst>
              </a:tr>
              <a:tr h="448777">
                <a:tc>
                  <a:txBody>
                    <a:bodyPr/>
                    <a:lstStyle/>
                    <a:p>
                      <a:pPr algn="l"/>
                      <a:r>
                        <a:rPr lang="en-US" sz="3200"/>
                        <a:t>Aggression</a:t>
                      </a:r>
                      <a:endParaRPr lang="en-US" sz="3200">
                        <a:latin typeface="+mn-lt"/>
                      </a:endParaRPr>
                    </a:p>
                  </a:txBody>
                  <a:tcPr anchor="ctr">
                    <a:lnT w="12700" cap="flat" cmpd="sng" algn="ctr">
                      <a:solidFill>
                        <a:schemeClr val="tx1"/>
                      </a:solidFill>
                      <a:prstDash val="solid"/>
                      <a:round/>
                      <a:headEnd type="none" w="med" len="med"/>
                      <a:tailEnd type="none" w="med" len="med"/>
                    </a:lnT>
                  </a:tcPr>
                </a:tc>
                <a:tc>
                  <a:txBody>
                    <a:bodyPr/>
                    <a:lstStyle/>
                    <a:p>
                      <a:pPr algn="ctr" fontAlgn="b"/>
                      <a:r>
                        <a:rPr lang="en-US" sz="3200" b="0" i="0" u="none" strike="noStrike">
                          <a:solidFill>
                            <a:srgbClr val="000000"/>
                          </a:solidFill>
                          <a:effectLst/>
                          <a:latin typeface="+mn-lt"/>
                        </a:rPr>
                        <a:t>2.31</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r>
                        <a:rPr lang="en-US" sz="3200" b="0" i="0" u="none" strike="noStrike">
                          <a:solidFill>
                            <a:srgbClr val="000000"/>
                          </a:solidFill>
                          <a:effectLst/>
                          <a:latin typeface="Arial" panose="020B0604020202020204" pitchFamily="34" charset="0"/>
                          <a:cs typeface="Arial" panose="020B0604020202020204" pitchFamily="34" charset="0"/>
                        </a:rPr>
                        <a:t>.018</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0.06</a:t>
                      </a: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3200" b="0" i="0" u="none" strike="noStrike">
                          <a:solidFill>
                            <a:srgbClr val="000000"/>
                          </a:solidFill>
                          <a:effectLst/>
                          <a:latin typeface="Arial" panose="020B0604020202020204" pitchFamily="34" charset="0"/>
                          <a:cs typeface="Arial" panose="020B0604020202020204" pitchFamily="34" charset="0"/>
                        </a:rPr>
                        <a:t>-1.52</a:t>
                      </a: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lvl="0" indent="0" algn="ctr" defTabSz="4389059" rtl="0" eaLnBrk="1" fontAlgn="b" latinLnBrk="0" hangingPunct="1">
                        <a:lnSpc>
                          <a:spcPct val="100000"/>
                        </a:lnSpc>
                        <a:spcBef>
                          <a:spcPts val="0"/>
                        </a:spcBef>
                        <a:spcAft>
                          <a:spcPts val="0"/>
                        </a:spcAft>
                        <a:buClrTx/>
                        <a:buSzTx/>
                        <a:buFontTx/>
                        <a:buNone/>
                        <a:tabLst/>
                        <a:defRPr/>
                      </a:pPr>
                      <a:r>
                        <a:rPr lang="en-US" sz="3200" b="0" i="1" u="none" strike="noStrike">
                          <a:solidFill>
                            <a:srgbClr val="000000"/>
                          </a:solidFill>
                          <a:effectLst/>
                          <a:latin typeface="Arial" panose="020B0604020202020204" pitchFamily="34" charset="0"/>
                          <a:cs typeface="Arial" panose="020B0604020202020204" pitchFamily="34" charset="0"/>
                        </a:rPr>
                        <a:t>ns</a:t>
                      </a:r>
                      <a:endParaRPr lang="en-US" sz="3200" b="0" i="0" u="none" strike="noStrike">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0.01</a:t>
                      </a:r>
                    </a:p>
                  </a:txBody>
                  <a:tcPr marL="9525" marR="9525" marT="952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838538803"/>
                  </a:ext>
                </a:extLst>
              </a:tr>
              <a:tr h="448777">
                <a:tc>
                  <a:txBody>
                    <a:bodyPr/>
                    <a:lstStyle/>
                    <a:p>
                      <a:pPr algn="l"/>
                      <a:r>
                        <a:rPr lang="en-US" sz="3200"/>
                        <a:t>Suicidal Ideation</a:t>
                      </a:r>
                      <a:endParaRPr lang="en-US" sz="3200">
                        <a:latin typeface="+mn-lt"/>
                      </a:endParaRPr>
                    </a:p>
                  </a:txBody>
                  <a:tcPr anchor="ctr"/>
                </a:tc>
                <a:tc>
                  <a:txBody>
                    <a:bodyPr/>
                    <a:lstStyle/>
                    <a:p>
                      <a:pPr algn="ctr" fontAlgn="b"/>
                      <a:r>
                        <a:rPr lang="en-US" sz="3200" b="0" i="0" u="none" strike="noStrike">
                          <a:solidFill>
                            <a:srgbClr val="000000"/>
                          </a:solidFill>
                          <a:effectLst/>
                          <a:latin typeface="+mn-lt"/>
                        </a:rPr>
                        <a:t>4.51</a:t>
                      </a:r>
                    </a:p>
                  </a:txBody>
                  <a:tcPr marL="9525" marR="9525" marT="9525" marB="0" anchor="ctr"/>
                </a:tc>
                <a:tc>
                  <a:txBody>
                    <a:bodyPr/>
                    <a:lstStyle/>
                    <a:p>
                      <a:pPr marL="0" marR="0" lvl="0" indent="0" algn="ctr" defTabSz="4389059" rtl="0" eaLnBrk="1" fontAlgn="b" latinLnBrk="0" hangingPunct="1">
                        <a:lnSpc>
                          <a:spcPct val="100000"/>
                        </a:lnSpc>
                        <a:spcBef>
                          <a:spcPts val="0"/>
                        </a:spcBef>
                        <a:spcAft>
                          <a:spcPts val="0"/>
                        </a:spcAft>
                        <a:buClrTx/>
                        <a:buSzTx/>
                        <a:buFontTx/>
                        <a:buNone/>
                        <a:tabLst/>
                        <a:defRPr/>
                      </a:pPr>
                      <a:r>
                        <a:rPr lang="en-US" sz="3200"/>
                        <a:t>.000</a:t>
                      </a:r>
                      <a:endParaRPr lang="en-US" sz="3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0.10</a:t>
                      </a: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b"/>
                      <a:r>
                        <a:rPr lang="en-US" sz="3200" b="0" i="0" u="none" strike="noStrike">
                          <a:solidFill>
                            <a:srgbClr val="000000"/>
                          </a:solidFill>
                          <a:effectLst/>
                          <a:latin typeface="Arial" panose="020B0604020202020204" pitchFamily="34" charset="0"/>
                          <a:cs typeface="Arial" panose="020B0604020202020204" pitchFamily="34" charset="0"/>
                        </a:rPr>
                        <a:t>7.61</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US" sz="3200" b="0" i="0" u="none" strike="noStrike">
                          <a:solidFill>
                            <a:srgbClr val="000000"/>
                          </a:solidFill>
                          <a:effectLst/>
                          <a:latin typeface="+mn-lt"/>
                        </a:rPr>
                        <a:t>.024</a:t>
                      </a:r>
                    </a:p>
                  </a:txBody>
                  <a:tcPr marL="9525" marR="9525" marT="9525" marB="0" anchor="ct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0.06</a:t>
                      </a:r>
                    </a:p>
                  </a:txBody>
                  <a:tcPr marL="9525" marR="9525" marT="9525" marB="0" anchor="ctr"/>
                </a:tc>
                <a:extLst>
                  <a:ext uri="{0D108BD9-81ED-4DB2-BD59-A6C34878D82A}">
                    <a16:rowId xmlns:a16="http://schemas.microsoft.com/office/drawing/2014/main" val="815344651"/>
                  </a:ext>
                </a:extLst>
              </a:tr>
              <a:tr h="448777">
                <a:tc>
                  <a:txBody>
                    <a:bodyPr/>
                    <a:lstStyle/>
                    <a:p>
                      <a:pPr algn="l"/>
                      <a:r>
                        <a:rPr lang="en-US" sz="3200"/>
                        <a:t>Stress</a:t>
                      </a:r>
                      <a:endParaRPr lang="en-US" sz="3200">
                        <a:latin typeface="+mn-lt"/>
                      </a:endParaRPr>
                    </a:p>
                  </a:txBody>
                  <a:tcPr anchor="ctr"/>
                </a:tc>
                <a:tc>
                  <a:txBody>
                    <a:bodyPr/>
                    <a:lstStyle/>
                    <a:p>
                      <a:pPr algn="ctr" fontAlgn="b"/>
                      <a:r>
                        <a:rPr lang="en-US" sz="3200" b="0" i="0" u="none" strike="noStrike">
                          <a:solidFill>
                            <a:srgbClr val="000000"/>
                          </a:solidFill>
                          <a:effectLst/>
                          <a:latin typeface="+mn-lt"/>
                        </a:rPr>
                        <a:t>2.92</a:t>
                      </a:r>
                    </a:p>
                  </a:txBody>
                  <a:tcPr marL="9525" marR="9525" marT="9525" marB="0" anchor="ctr"/>
                </a:tc>
                <a:tc>
                  <a:txBody>
                    <a:bodyPr/>
                    <a:lstStyle/>
                    <a:p>
                      <a:pPr algn="ctr" fontAlgn="b"/>
                      <a:r>
                        <a:rPr lang="en-US" sz="3200" b="0" i="0" u="none" strike="noStrike">
                          <a:solidFill>
                            <a:srgbClr val="000000"/>
                          </a:solidFill>
                          <a:effectLst/>
                          <a:latin typeface="Arial" panose="020B0604020202020204" pitchFamily="34" charset="0"/>
                          <a:cs typeface="Arial" panose="020B0604020202020204" pitchFamily="34" charset="0"/>
                        </a:rPr>
                        <a:t>.006</a:t>
                      </a:r>
                    </a:p>
                  </a:txBody>
                  <a:tcPr marL="9525" marR="9525" marT="9525" marB="0" anchor="ct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0.07</a:t>
                      </a: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b"/>
                      <a:r>
                        <a:rPr lang="en-US" sz="3200" b="0" i="0" u="none" strike="noStrike">
                          <a:solidFill>
                            <a:srgbClr val="000000"/>
                          </a:solidFill>
                          <a:effectLst/>
                          <a:latin typeface="Arial" panose="020B0604020202020204" pitchFamily="34" charset="0"/>
                          <a:cs typeface="Arial" panose="020B0604020202020204" pitchFamily="34" charset="0"/>
                        </a:rPr>
                        <a:t>14.72</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marL="0" marR="0" lvl="0" indent="0" algn="ctr" defTabSz="4389059" rtl="0" eaLnBrk="1" fontAlgn="b" latinLnBrk="0" hangingPunct="1">
                        <a:lnSpc>
                          <a:spcPct val="100000"/>
                        </a:lnSpc>
                        <a:spcBef>
                          <a:spcPts val="0"/>
                        </a:spcBef>
                        <a:spcAft>
                          <a:spcPts val="0"/>
                        </a:spcAft>
                        <a:buClrTx/>
                        <a:buSzTx/>
                        <a:buFontTx/>
                        <a:buNone/>
                        <a:tabLst/>
                        <a:defRPr/>
                      </a:pPr>
                      <a:r>
                        <a:rPr lang="en-US" sz="3200"/>
                        <a:t>.000</a:t>
                      </a:r>
                      <a:endParaRPr lang="en-US" sz="3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0.11</a:t>
                      </a:r>
                    </a:p>
                  </a:txBody>
                  <a:tcPr marL="9525" marR="9525" marT="9525" marB="0" anchor="ctr"/>
                </a:tc>
                <a:extLst>
                  <a:ext uri="{0D108BD9-81ED-4DB2-BD59-A6C34878D82A}">
                    <a16:rowId xmlns:a16="http://schemas.microsoft.com/office/drawing/2014/main" val="2922788067"/>
                  </a:ext>
                </a:extLst>
              </a:tr>
              <a:tr h="448777">
                <a:tc>
                  <a:txBody>
                    <a:bodyPr/>
                    <a:lstStyle/>
                    <a:p>
                      <a:pPr algn="l"/>
                      <a:r>
                        <a:rPr lang="en-US" sz="3200"/>
                        <a:t>Nonsupport</a:t>
                      </a:r>
                      <a:endParaRPr lang="en-US" sz="3200">
                        <a:latin typeface="+mn-lt"/>
                      </a:endParaRPr>
                    </a:p>
                  </a:txBody>
                  <a:tcPr anchor="ctr"/>
                </a:tc>
                <a:tc>
                  <a:txBody>
                    <a:bodyPr/>
                    <a:lstStyle/>
                    <a:p>
                      <a:pPr algn="ctr" fontAlgn="b"/>
                      <a:r>
                        <a:rPr lang="en-US" sz="3200" b="0" i="0" u="none" strike="noStrike">
                          <a:solidFill>
                            <a:srgbClr val="000000"/>
                          </a:solidFill>
                          <a:effectLst/>
                          <a:latin typeface="+mn-lt"/>
                        </a:rPr>
                        <a:t>2.31</a:t>
                      </a:r>
                    </a:p>
                  </a:txBody>
                  <a:tcPr marL="9525" marR="9525" marT="9525" marB="0" anchor="ctr"/>
                </a:tc>
                <a:tc>
                  <a:txBody>
                    <a:bodyPr/>
                    <a:lstStyle/>
                    <a:p>
                      <a:pPr algn="ctr" fontAlgn="b"/>
                      <a:r>
                        <a:rPr lang="en-US" sz="3200" b="0" i="0" u="none" strike="noStrike">
                          <a:solidFill>
                            <a:srgbClr val="000000"/>
                          </a:solidFill>
                          <a:effectLst/>
                          <a:latin typeface="Arial" panose="020B0604020202020204" pitchFamily="34" charset="0"/>
                          <a:cs typeface="Arial" panose="020B0604020202020204" pitchFamily="34" charset="0"/>
                        </a:rPr>
                        <a:t>.015</a:t>
                      </a:r>
                    </a:p>
                  </a:txBody>
                  <a:tcPr marL="9525" marR="9525" marT="9525" marB="0" anchor="ct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0.06</a:t>
                      </a: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b"/>
                      <a:r>
                        <a:rPr lang="en-US" sz="3200" b="0" i="0" u="none" strike="noStrike">
                          <a:solidFill>
                            <a:srgbClr val="000000"/>
                          </a:solidFill>
                          <a:effectLst/>
                          <a:latin typeface="Arial" panose="020B0604020202020204" pitchFamily="34" charset="0"/>
                          <a:cs typeface="Arial" panose="020B0604020202020204" pitchFamily="34" charset="0"/>
                        </a:rPr>
                        <a:t>3.08</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marL="0" marR="0" lvl="0" indent="0" algn="ctr" defTabSz="4389059" rtl="0" eaLnBrk="1" fontAlgn="b" latinLnBrk="0" hangingPunct="1">
                        <a:lnSpc>
                          <a:spcPct val="100000"/>
                        </a:lnSpc>
                        <a:spcBef>
                          <a:spcPts val="0"/>
                        </a:spcBef>
                        <a:spcAft>
                          <a:spcPts val="0"/>
                        </a:spcAft>
                        <a:buClrTx/>
                        <a:buSzTx/>
                        <a:buFontTx/>
                        <a:buNone/>
                        <a:tabLst/>
                        <a:defRPr/>
                      </a:pPr>
                      <a:r>
                        <a:rPr lang="en-US" sz="3200" b="0" i="1" u="none" strike="noStrike">
                          <a:solidFill>
                            <a:srgbClr val="000000"/>
                          </a:solidFill>
                          <a:effectLst/>
                          <a:latin typeface="Arial" panose="020B0604020202020204" pitchFamily="34" charset="0"/>
                          <a:cs typeface="Arial" panose="020B0604020202020204" pitchFamily="34" charset="0"/>
                        </a:rPr>
                        <a:t>ns</a:t>
                      </a:r>
                      <a:endParaRPr lang="en-US" sz="3200" b="0" i="0" u="none" strike="noStrike">
                        <a:solidFill>
                          <a:srgbClr val="000000"/>
                        </a:solidFill>
                        <a:effectLst/>
                        <a:latin typeface="+mn-lt"/>
                      </a:endParaRPr>
                    </a:p>
                  </a:txBody>
                  <a:tcPr marL="9525" marR="9525" marT="9525" marB="0" anchor="ct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0.03</a:t>
                      </a:r>
                    </a:p>
                  </a:txBody>
                  <a:tcPr marL="9525" marR="9525" marT="9525" marB="0" anchor="ctr"/>
                </a:tc>
                <a:extLst>
                  <a:ext uri="{0D108BD9-81ED-4DB2-BD59-A6C34878D82A}">
                    <a16:rowId xmlns:a16="http://schemas.microsoft.com/office/drawing/2014/main" val="1089679630"/>
                  </a:ext>
                </a:extLst>
              </a:tr>
              <a:tr h="448777">
                <a:tc>
                  <a:txBody>
                    <a:bodyPr/>
                    <a:lstStyle/>
                    <a:p>
                      <a:pPr algn="l"/>
                      <a:r>
                        <a:rPr lang="en-US" sz="3200"/>
                        <a:t>Treatment Rejection</a:t>
                      </a:r>
                      <a:endParaRPr lang="en-US" sz="3200">
                        <a:latin typeface="+mn-lt"/>
                      </a:endParaRPr>
                    </a:p>
                  </a:txBody>
                  <a:tcPr anchor="ctr">
                    <a:lnB w="12700" cap="flat" cmpd="sng" algn="ctr">
                      <a:solidFill>
                        <a:schemeClr val="tx1"/>
                      </a:solidFill>
                      <a:prstDash val="solid"/>
                      <a:round/>
                      <a:headEnd type="none" w="med" len="med"/>
                      <a:tailEnd type="none" w="med" len="med"/>
                    </a:lnB>
                  </a:tcPr>
                </a:tc>
                <a:tc>
                  <a:txBody>
                    <a:bodyPr/>
                    <a:lstStyle/>
                    <a:p>
                      <a:pPr algn="ctr" fontAlgn="b"/>
                      <a:r>
                        <a:rPr lang="en-US" sz="3200" b="0" i="0" u="none" strike="noStrike">
                          <a:solidFill>
                            <a:srgbClr val="000000"/>
                          </a:solidFill>
                          <a:effectLst/>
                          <a:latin typeface="+mn-lt"/>
                        </a:rPr>
                        <a:t>-4.06</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marL="0" marR="0" lvl="0" indent="0" algn="ctr" defTabSz="4389059" rtl="0" eaLnBrk="1" fontAlgn="b" latinLnBrk="0" hangingPunct="1">
                        <a:lnSpc>
                          <a:spcPct val="100000"/>
                        </a:lnSpc>
                        <a:spcBef>
                          <a:spcPts val="0"/>
                        </a:spcBef>
                        <a:spcAft>
                          <a:spcPts val="0"/>
                        </a:spcAft>
                        <a:buClrTx/>
                        <a:buSzTx/>
                        <a:buFontTx/>
                        <a:buNone/>
                        <a:tabLst/>
                        <a:defRPr/>
                      </a:pPr>
                      <a:r>
                        <a:rPr lang="en-US" sz="3200"/>
                        <a:t>.000</a:t>
                      </a:r>
                      <a:endParaRPr lang="en-US" sz="3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0.14</a:t>
                      </a: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3200" b="0" i="0" u="none" strike="noStrike">
                          <a:solidFill>
                            <a:srgbClr val="000000"/>
                          </a:solidFill>
                          <a:effectLst/>
                          <a:latin typeface="Arial" panose="020B0604020202020204" pitchFamily="34" charset="0"/>
                          <a:cs typeface="Arial" panose="020B0604020202020204" pitchFamily="34" charset="0"/>
                        </a:rPr>
                        <a:t>0.22</a:t>
                      </a: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lvl="0" indent="0" algn="ctr" defTabSz="4389059" rtl="0" eaLnBrk="1" fontAlgn="b" latinLnBrk="0" hangingPunct="1">
                        <a:lnSpc>
                          <a:spcPct val="100000"/>
                        </a:lnSpc>
                        <a:spcBef>
                          <a:spcPts val="0"/>
                        </a:spcBef>
                        <a:spcAft>
                          <a:spcPts val="0"/>
                        </a:spcAft>
                        <a:buClrTx/>
                        <a:buSzTx/>
                        <a:buFontTx/>
                        <a:buNone/>
                        <a:tabLst/>
                        <a:defRPr/>
                      </a:pPr>
                      <a:r>
                        <a:rPr lang="en-US" sz="3200" b="0" i="1" u="none" strike="noStrike">
                          <a:solidFill>
                            <a:srgbClr val="000000"/>
                          </a:solidFill>
                          <a:effectLst/>
                          <a:latin typeface="Arial" panose="020B0604020202020204" pitchFamily="34" charset="0"/>
                          <a:cs typeface="Arial" panose="020B0604020202020204" pitchFamily="34" charset="0"/>
                        </a:rPr>
                        <a:t>ns</a:t>
                      </a:r>
                      <a:endParaRPr lang="en-US" sz="3200" b="0" i="0" u="none" strike="noStrike">
                        <a:solidFill>
                          <a:srgbClr val="000000"/>
                        </a:solidFill>
                        <a:effectLst/>
                        <a:latin typeface="+mn-lt"/>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0.01</a:t>
                      </a: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2105161"/>
                  </a:ext>
                </a:extLst>
              </a:tr>
              <a:tr h="448777">
                <a:tc>
                  <a:txBody>
                    <a:bodyPr/>
                    <a:lstStyle/>
                    <a:p>
                      <a:pPr algn="l"/>
                      <a:r>
                        <a:rPr lang="en-US" sz="3200"/>
                        <a:t>Dominance</a:t>
                      </a:r>
                      <a:endParaRPr lang="en-US" sz="3200">
                        <a:latin typeface="+mn-lt"/>
                      </a:endParaRPr>
                    </a:p>
                  </a:txBody>
                  <a:tcPr anchor="ctr">
                    <a:lnT w="12700" cap="flat" cmpd="sng" algn="ctr">
                      <a:solidFill>
                        <a:schemeClr val="tx1"/>
                      </a:solidFill>
                      <a:prstDash val="solid"/>
                      <a:round/>
                      <a:headEnd type="none" w="med" len="med"/>
                      <a:tailEnd type="none" w="med" len="med"/>
                    </a:lnT>
                  </a:tcPr>
                </a:tc>
                <a:tc>
                  <a:txBody>
                    <a:bodyPr/>
                    <a:lstStyle/>
                    <a:p>
                      <a:pPr algn="ctr" fontAlgn="b"/>
                      <a:r>
                        <a:rPr lang="en-US" sz="3200" b="0" i="0" u="none" strike="noStrike">
                          <a:solidFill>
                            <a:srgbClr val="000000"/>
                          </a:solidFill>
                          <a:effectLst/>
                          <a:latin typeface="+mn-lt"/>
                        </a:rPr>
                        <a:t>-8.41</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marL="0" marR="0" lvl="0" indent="0" algn="ctr" defTabSz="4389059" rtl="0" eaLnBrk="1" fontAlgn="b" latinLnBrk="0" hangingPunct="1">
                        <a:lnSpc>
                          <a:spcPct val="100000"/>
                        </a:lnSpc>
                        <a:spcBef>
                          <a:spcPts val="0"/>
                        </a:spcBef>
                        <a:spcAft>
                          <a:spcPts val="0"/>
                        </a:spcAft>
                        <a:buClrTx/>
                        <a:buSzTx/>
                        <a:buFontTx/>
                        <a:buNone/>
                        <a:tabLst/>
                        <a:defRPr/>
                      </a:pPr>
                      <a:r>
                        <a:rPr lang="en-US" sz="3200"/>
                        <a:t>.000</a:t>
                      </a:r>
                      <a:endParaRPr lang="en-US" sz="3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0.18</a:t>
                      </a: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3200" b="0" i="0" u="none" strike="noStrike">
                          <a:solidFill>
                            <a:srgbClr val="000000"/>
                          </a:solidFill>
                          <a:effectLst/>
                          <a:latin typeface="Arial" panose="020B0604020202020204" pitchFamily="34" charset="0"/>
                          <a:cs typeface="Arial" panose="020B0604020202020204" pitchFamily="34" charset="0"/>
                        </a:rPr>
                        <a:t>-2.39</a:t>
                      </a: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US" sz="3200" b="0" i="0" u="none" strike="noStrike">
                          <a:solidFill>
                            <a:srgbClr val="000000"/>
                          </a:solidFill>
                          <a:effectLst/>
                          <a:latin typeface="+mn-lt"/>
                        </a:rPr>
                        <a:t>.041</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0.05</a:t>
                      </a:r>
                    </a:p>
                  </a:txBody>
                  <a:tcPr marL="9525" marR="9525" marT="952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945713096"/>
                  </a:ext>
                </a:extLst>
              </a:tr>
              <a:tr h="448777">
                <a:tc>
                  <a:txBody>
                    <a:bodyPr/>
                    <a:lstStyle/>
                    <a:p>
                      <a:pPr algn="l"/>
                      <a:r>
                        <a:rPr lang="en-US" sz="3200"/>
                        <a:t>Warmth</a:t>
                      </a:r>
                      <a:endParaRPr lang="en-US" sz="3200">
                        <a:latin typeface="+mn-lt"/>
                      </a:endParaRPr>
                    </a:p>
                  </a:txBody>
                  <a:tcPr anchor="ctr"/>
                </a:tc>
                <a:tc>
                  <a:txBody>
                    <a:bodyPr/>
                    <a:lstStyle/>
                    <a:p>
                      <a:pPr algn="ctr" fontAlgn="b"/>
                      <a:r>
                        <a:rPr lang="en-US" sz="3200" b="0" i="0" u="none" strike="noStrike">
                          <a:solidFill>
                            <a:srgbClr val="000000"/>
                          </a:solidFill>
                          <a:effectLst/>
                          <a:latin typeface="+mn-lt"/>
                        </a:rPr>
                        <a:t>-8.82</a:t>
                      </a:r>
                    </a:p>
                  </a:txBody>
                  <a:tcPr marL="9525" marR="9525" marT="9525" marB="0" anchor="ctr"/>
                </a:tc>
                <a:tc>
                  <a:txBody>
                    <a:bodyPr/>
                    <a:lstStyle/>
                    <a:p>
                      <a:pPr marL="0" marR="0" lvl="0" indent="0" algn="ctr" defTabSz="4389059" rtl="0" eaLnBrk="1" fontAlgn="b" latinLnBrk="0" hangingPunct="1">
                        <a:lnSpc>
                          <a:spcPct val="100000"/>
                        </a:lnSpc>
                        <a:spcBef>
                          <a:spcPts val="0"/>
                        </a:spcBef>
                        <a:spcAft>
                          <a:spcPts val="0"/>
                        </a:spcAft>
                        <a:buClrTx/>
                        <a:buSzTx/>
                        <a:buFontTx/>
                        <a:buNone/>
                        <a:tabLst/>
                        <a:defRPr/>
                      </a:pPr>
                      <a:r>
                        <a:rPr lang="en-US" sz="3200"/>
                        <a:t>.000</a:t>
                      </a:r>
                      <a:endParaRPr lang="en-US" sz="3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t"/>
                      <a:r>
                        <a:rPr lang="en-US" sz="3200" b="0" i="0" u="none" strike="noStrike">
                          <a:solidFill>
                            <a:srgbClr val="000000"/>
                          </a:solidFill>
                          <a:effectLst/>
                          <a:latin typeface="Arial" panose="020B0604020202020204" pitchFamily="34" charset="0"/>
                          <a:cs typeface="Arial" panose="020B0604020202020204" pitchFamily="34" charset="0"/>
                        </a:rPr>
                        <a:t>0.20</a:t>
                      </a: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fontAlgn="b"/>
                      <a:r>
                        <a:rPr lang="en-US" sz="3200" b="0" i="0" u="none" strike="noStrike">
                          <a:solidFill>
                            <a:srgbClr val="000000"/>
                          </a:solidFill>
                          <a:effectLst/>
                          <a:latin typeface="Arial" panose="020B0604020202020204" pitchFamily="34" charset="0"/>
                          <a:cs typeface="Arial" panose="020B0604020202020204" pitchFamily="34" charset="0"/>
                        </a:rPr>
                        <a:t>-1.96</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marL="0" marR="0" lvl="0" indent="0" algn="ctr" defTabSz="4389059" rtl="0" eaLnBrk="1" fontAlgn="b" latinLnBrk="0" hangingPunct="1">
                        <a:lnSpc>
                          <a:spcPct val="100000"/>
                        </a:lnSpc>
                        <a:spcBef>
                          <a:spcPts val="0"/>
                        </a:spcBef>
                        <a:spcAft>
                          <a:spcPts val="0"/>
                        </a:spcAft>
                        <a:buClrTx/>
                        <a:buSzTx/>
                        <a:buFontTx/>
                        <a:buNone/>
                        <a:tabLst/>
                        <a:defRPr/>
                      </a:pPr>
                      <a:r>
                        <a:rPr lang="en-US" sz="3200" b="0" i="1" u="none" strike="noStrike">
                          <a:solidFill>
                            <a:srgbClr val="000000"/>
                          </a:solidFill>
                          <a:effectLst/>
                          <a:latin typeface="Arial" panose="020B0604020202020204" pitchFamily="34" charset="0"/>
                          <a:cs typeface="Arial" panose="020B0604020202020204" pitchFamily="34" charset="0"/>
                        </a:rPr>
                        <a:t>ns</a:t>
                      </a:r>
                      <a:endParaRPr lang="en-US" sz="3200" b="0" i="0" u="none" strike="noStrike">
                        <a:solidFill>
                          <a:srgbClr val="000000"/>
                        </a:solidFill>
                        <a:effectLst/>
                        <a:latin typeface="+mn-lt"/>
                      </a:endParaRPr>
                    </a:p>
                  </a:txBody>
                  <a:tcPr marL="9525" marR="9525" marT="9525" marB="0" anchor="ctr"/>
                </a:tc>
                <a:tc>
                  <a:txBody>
                    <a:bodyPr/>
                    <a:lstStyle/>
                    <a:p>
                      <a:pPr algn="ctr" fontAlgn="t"/>
                      <a:r>
                        <a:rPr lang="en-US" sz="3200" b="0" i="0" u="none" strike="noStrike" dirty="0">
                          <a:solidFill>
                            <a:srgbClr val="000000"/>
                          </a:solidFill>
                          <a:effectLst/>
                          <a:latin typeface="Arial" panose="020B0604020202020204" pitchFamily="34" charset="0"/>
                          <a:cs typeface="Arial" panose="020B0604020202020204" pitchFamily="34" charset="0"/>
                        </a:rPr>
                        <a:t>0.05</a:t>
                      </a:r>
                    </a:p>
                  </a:txBody>
                  <a:tcPr marL="9525" marR="9525" marT="9525" marB="0" anchor="ctr"/>
                </a:tc>
                <a:extLst>
                  <a:ext uri="{0D108BD9-81ED-4DB2-BD59-A6C34878D82A}">
                    <a16:rowId xmlns:a16="http://schemas.microsoft.com/office/drawing/2014/main" val="1310198664"/>
                  </a:ext>
                </a:extLst>
              </a:tr>
            </a:tbl>
          </a:graphicData>
        </a:graphic>
      </p:graphicFrame>
      <p:graphicFrame>
        <p:nvGraphicFramePr>
          <p:cNvPr id="6" name="Table 6">
            <a:extLst>
              <a:ext uri="{FF2B5EF4-FFF2-40B4-BE49-F238E27FC236}">
                <a16:creationId xmlns:a16="http://schemas.microsoft.com/office/drawing/2014/main" id="{FB53E73F-86EF-44EB-B181-94C8A078AE62}"/>
              </a:ext>
            </a:extLst>
          </p:cNvPr>
          <p:cNvGraphicFramePr>
            <a:graphicFrameLocks noGrp="1"/>
          </p:cNvGraphicFramePr>
          <p:nvPr>
            <p:extLst>
              <p:ext uri="{D42A27DB-BD31-4B8C-83A1-F6EECF244321}">
                <p14:modId xmlns:p14="http://schemas.microsoft.com/office/powerpoint/2010/main" val="4036601644"/>
              </p:ext>
            </p:extLst>
          </p:nvPr>
        </p:nvGraphicFramePr>
        <p:xfrm>
          <a:off x="2334731" y="20442252"/>
          <a:ext cx="13337744" cy="10515600"/>
        </p:xfrm>
        <a:graphic>
          <a:graphicData uri="http://schemas.openxmlformats.org/drawingml/2006/table">
            <a:tbl>
              <a:tblPr firstRow="1" bandRow="1">
                <a:tableStyleId>{69CF1AB2-1976-4502-BF36-3FF5EA218861}</a:tableStyleId>
              </a:tblPr>
              <a:tblGrid>
                <a:gridCol w="4217807">
                  <a:extLst>
                    <a:ext uri="{9D8B030D-6E8A-4147-A177-3AD203B41FA5}">
                      <a16:colId xmlns:a16="http://schemas.microsoft.com/office/drawing/2014/main" val="3056596810"/>
                    </a:ext>
                  </a:extLst>
                </a:gridCol>
                <a:gridCol w="2358189">
                  <a:extLst>
                    <a:ext uri="{9D8B030D-6E8A-4147-A177-3AD203B41FA5}">
                      <a16:colId xmlns:a16="http://schemas.microsoft.com/office/drawing/2014/main" val="680781283"/>
                    </a:ext>
                  </a:extLst>
                </a:gridCol>
                <a:gridCol w="1997242">
                  <a:extLst>
                    <a:ext uri="{9D8B030D-6E8A-4147-A177-3AD203B41FA5}">
                      <a16:colId xmlns:a16="http://schemas.microsoft.com/office/drawing/2014/main" val="1917046306"/>
                    </a:ext>
                  </a:extLst>
                </a:gridCol>
                <a:gridCol w="2526632">
                  <a:extLst>
                    <a:ext uri="{9D8B030D-6E8A-4147-A177-3AD203B41FA5}">
                      <a16:colId xmlns:a16="http://schemas.microsoft.com/office/drawing/2014/main" val="2287106460"/>
                    </a:ext>
                  </a:extLst>
                </a:gridCol>
                <a:gridCol w="2237874">
                  <a:extLst>
                    <a:ext uri="{9D8B030D-6E8A-4147-A177-3AD203B41FA5}">
                      <a16:colId xmlns:a16="http://schemas.microsoft.com/office/drawing/2014/main" val="569699647"/>
                    </a:ext>
                  </a:extLst>
                </a:gridCol>
              </a:tblGrid>
              <a:tr h="534276">
                <a:tc rowSpan="2">
                  <a:txBody>
                    <a:bodyPr/>
                    <a:lstStyle/>
                    <a:p>
                      <a:pPr algn="l"/>
                      <a:endParaRPr lang="en-US" sz="3600"/>
                    </a:p>
                  </a:txBody>
                  <a:tcPr anchor="b">
                    <a:solidFill>
                      <a:srgbClr val="689CC0"/>
                    </a:solidFill>
                  </a:tcPr>
                </a:tc>
                <a:tc gridSpan="2">
                  <a:txBody>
                    <a:bodyPr/>
                    <a:lstStyle/>
                    <a:p>
                      <a:pPr algn="ctr"/>
                      <a:r>
                        <a:rPr lang="en-US" sz="3600" b="1">
                          <a:solidFill>
                            <a:schemeClr val="bg1"/>
                          </a:solidFill>
                        </a:rPr>
                        <a:t>PAI (Morey, 1991)</a:t>
                      </a:r>
                      <a:endParaRPr lang="en-US" b="1">
                        <a:solidFill>
                          <a:schemeClr val="bg1"/>
                        </a:solidFill>
                      </a:endParaRPr>
                    </a:p>
                  </a:txBody>
                  <a:tcPr>
                    <a:lnR w="12700" cap="flat" cmpd="sng" algn="ctr">
                      <a:solidFill>
                        <a:schemeClr val="tx1"/>
                      </a:solidFill>
                      <a:prstDash val="solid"/>
                      <a:round/>
                      <a:headEnd type="none" w="med" len="med"/>
                      <a:tailEnd type="none" w="med" len="med"/>
                    </a:lnR>
                    <a:solidFill>
                      <a:srgbClr val="689CC0"/>
                    </a:solidFill>
                  </a:tcPr>
                </a:tc>
                <a:tc hMerge="1">
                  <a:txBody>
                    <a:bodyPr/>
                    <a:lstStyle/>
                    <a:p>
                      <a:endParaRPr lang="en-US"/>
                    </a:p>
                  </a:txBody>
                  <a:tcPr/>
                </a:tc>
                <a:tc gridSpan="2">
                  <a:txBody>
                    <a:bodyPr/>
                    <a:lstStyle/>
                    <a:p>
                      <a:pPr algn="ctr"/>
                      <a:r>
                        <a:rPr lang="en-US" sz="3600" b="1">
                          <a:solidFill>
                            <a:schemeClr val="bg1"/>
                          </a:solidFill>
                        </a:rPr>
                        <a:t>PAS-O (Morey, 2018)</a:t>
                      </a:r>
                      <a:endParaRPr lang="en-US" b="1">
                        <a:solidFill>
                          <a:schemeClr val="bg1"/>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en-US"/>
                    </a:p>
                  </a:txBody>
                  <a:tcPr/>
                </a:tc>
                <a:extLst>
                  <a:ext uri="{0D108BD9-81ED-4DB2-BD59-A6C34878D82A}">
                    <a16:rowId xmlns:a16="http://schemas.microsoft.com/office/drawing/2014/main" val="3147998064"/>
                  </a:ext>
                </a:extLst>
              </a:tr>
              <a:tr h="517156">
                <a:tc vMerge="1">
                  <a:txBody>
                    <a:bodyPr/>
                    <a:lstStyle/>
                    <a:p>
                      <a:pPr algn="l"/>
                      <a:endParaRPr lang="en-US" sz="3600"/>
                    </a:p>
                  </a:txBody>
                  <a:tcPr anchor="b"/>
                </a:tc>
                <a:tc>
                  <a:txBody>
                    <a:bodyPr/>
                    <a:lstStyle/>
                    <a:p>
                      <a:pPr algn="ctr"/>
                      <a:r>
                        <a:rPr lang="en-US" sz="3000" b="1">
                          <a:solidFill>
                            <a:schemeClr val="bg1"/>
                          </a:solidFill>
                        </a:rPr>
                        <a:t>Community</a:t>
                      </a:r>
                    </a:p>
                  </a:txBody>
                  <a:tcPr anchor="b">
                    <a:solidFill>
                      <a:srgbClr val="689CC0"/>
                    </a:solidFill>
                  </a:tcPr>
                </a:tc>
                <a:tc>
                  <a:txBody>
                    <a:bodyPr/>
                    <a:lstStyle/>
                    <a:p>
                      <a:pPr algn="ctr"/>
                      <a:r>
                        <a:rPr lang="en-US" sz="3000" b="1">
                          <a:solidFill>
                            <a:schemeClr val="bg1"/>
                          </a:solidFill>
                        </a:rPr>
                        <a:t>Clinical</a:t>
                      </a:r>
                    </a:p>
                  </a:txBody>
                  <a:tcPr anchor="b">
                    <a:lnR w="12700" cap="flat" cmpd="sng" algn="ctr">
                      <a:solidFill>
                        <a:schemeClr val="tx1"/>
                      </a:solidFill>
                      <a:prstDash val="solid"/>
                      <a:round/>
                      <a:headEnd type="none" w="med" len="med"/>
                      <a:tailEnd type="none" w="med" len="med"/>
                    </a:lnR>
                    <a:solidFill>
                      <a:srgbClr val="689CC0"/>
                    </a:solidFill>
                  </a:tcPr>
                </a:tc>
                <a:tc>
                  <a:txBody>
                    <a:bodyPr/>
                    <a:lstStyle/>
                    <a:p>
                      <a:pPr algn="ctr"/>
                      <a:r>
                        <a:rPr lang="en-US" sz="3000" b="1">
                          <a:solidFill>
                            <a:schemeClr val="bg1"/>
                          </a:solidFill>
                        </a:rPr>
                        <a:t>Community</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US" sz="3000" b="1">
                          <a:solidFill>
                            <a:schemeClr val="bg1"/>
                          </a:solidFill>
                        </a:rPr>
                        <a:t>Clinical</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493883783"/>
                  </a:ext>
                </a:extLst>
              </a:tr>
              <a:tr h="432509">
                <a:tc>
                  <a:txBody>
                    <a:bodyPr/>
                    <a:lstStyle/>
                    <a:p>
                      <a:pPr algn="l"/>
                      <a:r>
                        <a:rPr lang="en-US" sz="2800" b="1"/>
                        <a:t>N</a:t>
                      </a:r>
                      <a:endParaRPr lang="en-US" sz="2800" b="1" i="1"/>
                    </a:p>
                  </a:txBody>
                  <a:tcPr/>
                </a:tc>
                <a:tc>
                  <a:txBody>
                    <a:bodyPr/>
                    <a:lstStyle/>
                    <a:p>
                      <a:pPr algn="ctr"/>
                      <a:r>
                        <a:rPr lang="en-US" sz="2800"/>
                        <a:t>1,000</a:t>
                      </a:r>
                      <a:endParaRPr lang="en-US" sz="2800" b="1"/>
                    </a:p>
                  </a:txBody>
                  <a:tcPr anchor="ctr"/>
                </a:tc>
                <a:tc>
                  <a:txBody>
                    <a:bodyPr/>
                    <a:lstStyle/>
                    <a:p>
                      <a:pPr algn="ctr"/>
                      <a:r>
                        <a:rPr lang="en-US" sz="2800"/>
                        <a:t>1,246</a:t>
                      </a:r>
                      <a:endParaRPr lang="en-US" sz="2800" b="1"/>
                    </a:p>
                  </a:txBody>
                  <a:tcPr anchor="ctr">
                    <a:lnR w="12700" cap="flat" cmpd="sng" algn="ctr">
                      <a:solidFill>
                        <a:schemeClr val="tx1"/>
                      </a:solidFill>
                      <a:prstDash val="solid"/>
                      <a:round/>
                      <a:headEnd type="none" w="med" len="med"/>
                      <a:tailEnd type="none" w="med" len="med"/>
                    </a:lnR>
                  </a:tcPr>
                </a:tc>
                <a:tc>
                  <a:txBody>
                    <a:bodyPr/>
                    <a:lstStyle/>
                    <a:p>
                      <a:pPr algn="ctr"/>
                      <a:r>
                        <a:rPr lang="en-US" sz="2800"/>
                        <a:t>504</a:t>
                      </a:r>
                      <a:endParaRPr lang="en-US" sz="2800"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a:t>201</a:t>
                      </a:r>
                      <a:endParaRPr lang="en-US" sz="2800"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0481387"/>
                  </a:ext>
                </a:extLst>
              </a:tr>
              <a:tr h="432509">
                <a:tc>
                  <a:txBody>
                    <a:bodyPr/>
                    <a:lstStyle/>
                    <a:p>
                      <a:pPr algn="l"/>
                      <a:r>
                        <a:rPr lang="en-US" sz="2800" b="1" dirty="0"/>
                        <a:t>Age (%)</a:t>
                      </a:r>
                    </a:p>
                  </a:txBody>
                  <a:tcPr anchor="ctr"/>
                </a:tc>
                <a:tc gridSpan="2">
                  <a:txBody>
                    <a:bodyPr/>
                    <a:lstStyle/>
                    <a:p>
                      <a:endParaRPr lang="en-US" sz="2400"/>
                    </a:p>
                  </a:txBody>
                  <a:tcPr anchor="ctr">
                    <a:lnR w="12700" cap="flat" cmpd="sng" algn="ctr">
                      <a:solidFill>
                        <a:schemeClr val="tx1"/>
                      </a:solidFill>
                      <a:prstDash val="solid"/>
                      <a:round/>
                      <a:headEnd type="none" w="med" len="med"/>
                      <a:tailEnd type="none" w="med" len="med"/>
                    </a:lnR>
                  </a:tcPr>
                </a:tc>
                <a:tc hMerge="1">
                  <a:txBody>
                    <a:bodyPr/>
                    <a:lstStyle/>
                    <a:p>
                      <a:endParaRPr lang="en-US"/>
                    </a:p>
                  </a:txBody>
                  <a:tcPr/>
                </a:tc>
                <a:tc gridSpan="2">
                  <a:txBody>
                    <a:bodyPr/>
                    <a:lstStyle/>
                    <a:p>
                      <a:endParaRPr lang="en-US" sz="2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22944533"/>
                  </a:ext>
                </a:extLst>
              </a:tr>
              <a:tr h="432509">
                <a:tc>
                  <a:txBody>
                    <a:bodyPr/>
                    <a:lstStyle/>
                    <a:p>
                      <a:pPr algn="l"/>
                      <a:r>
                        <a:rPr lang="en-US" sz="2800" b="0"/>
                        <a:t>18</a:t>
                      </a:r>
                      <a:r>
                        <a:rPr lang="en-US" sz="2800" b="0" i="0" u="none" strike="noStrike" noProof="0">
                          <a:latin typeface="Arial"/>
                        </a:rPr>
                        <a:t>–</a:t>
                      </a:r>
                      <a:r>
                        <a:rPr lang="en-US" sz="2800" b="0"/>
                        <a:t>29 years</a:t>
                      </a:r>
                    </a:p>
                  </a:txBody>
                  <a:tcPr/>
                </a:tc>
                <a:tc>
                  <a:txBody>
                    <a:bodyPr/>
                    <a:lstStyle/>
                    <a:p>
                      <a:pPr algn="ctr"/>
                      <a:r>
                        <a:rPr lang="en-US" sz="2800"/>
                        <a:t>22.2</a:t>
                      </a:r>
                    </a:p>
                  </a:txBody>
                  <a:tcPr anchor="ctr"/>
                </a:tc>
                <a:tc>
                  <a:txBody>
                    <a:bodyPr/>
                    <a:lstStyle/>
                    <a:p>
                      <a:pPr algn="ctr"/>
                      <a:r>
                        <a:rPr lang="en-US" sz="2800"/>
                        <a:t>28.3</a:t>
                      </a:r>
                    </a:p>
                  </a:txBody>
                  <a:tcPr anchor="ctr">
                    <a:lnR w="12700" cap="flat" cmpd="sng" algn="ctr">
                      <a:solidFill>
                        <a:schemeClr val="tx1"/>
                      </a:solidFill>
                      <a:prstDash val="solid"/>
                      <a:round/>
                      <a:headEnd type="none" w="med" len="med"/>
                      <a:tailEnd type="none" w="med" len="med"/>
                    </a:lnR>
                  </a:tcPr>
                </a:tc>
                <a:tc>
                  <a:txBody>
                    <a:bodyPr/>
                    <a:lstStyle/>
                    <a:p>
                      <a:pPr algn="ctr"/>
                      <a:r>
                        <a:rPr lang="en-US" sz="2800"/>
                        <a:t>25.2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a:t>23.4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1836984"/>
                  </a:ext>
                </a:extLst>
              </a:tr>
              <a:tr h="432509">
                <a:tc>
                  <a:txBody>
                    <a:bodyPr/>
                    <a:lstStyle/>
                    <a:p>
                      <a:pPr algn="l"/>
                      <a:r>
                        <a:rPr lang="en-US" sz="2800" b="0"/>
                        <a:t>30</a:t>
                      </a:r>
                      <a:r>
                        <a:rPr lang="en-US" sz="2800" b="0" i="0" u="none" strike="noStrike" noProof="0">
                          <a:latin typeface="Arial"/>
                        </a:rPr>
                        <a:t>–</a:t>
                      </a:r>
                      <a:r>
                        <a:rPr lang="en-US" sz="2800" b="0"/>
                        <a:t>49 years</a:t>
                      </a:r>
                    </a:p>
                  </a:txBody>
                  <a:tcPr/>
                </a:tc>
                <a:tc>
                  <a:txBody>
                    <a:bodyPr/>
                    <a:lstStyle/>
                    <a:p>
                      <a:pPr algn="ctr"/>
                      <a:r>
                        <a:rPr lang="en-US" sz="2800"/>
                        <a:t>42.7</a:t>
                      </a:r>
                    </a:p>
                  </a:txBody>
                  <a:tcPr anchor="ctr"/>
                </a:tc>
                <a:tc>
                  <a:txBody>
                    <a:bodyPr/>
                    <a:lstStyle/>
                    <a:p>
                      <a:pPr algn="ctr"/>
                      <a:r>
                        <a:rPr lang="en-US" sz="2800"/>
                        <a:t>58.6</a:t>
                      </a:r>
                    </a:p>
                  </a:txBody>
                  <a:tcPr anchor="ctr">
                    <a:lnR w="12700" cap="flat" cmpd="sng" algn="ctr">
                      <a:solidFill>
                        <a:schemeClr val="tx1"/>
                      </a:solidFill>
                      <a:prstDash val="solid"/>
                      <a:round/>
                      <a:headEnd type="none" w="med" len="med"/>
                      <a:tailEnd type="none" w="med" len="med"/>
                    </a:lnR>
                  </a:tcPr>
                </a:tc>
                <a:tc>
                  <a:txBody>
                    <a:bodyPr/>
                    <a:lstStyle/>
                    <a:p>
                      <a:pPr algn="ctr"/>
                      <a:r>
                        <a:rPr lang="en-US" sz="2800"/>
                        <a:t>25.8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a:t>45.3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489436"/>
                  </a:ext>
                </a:extLst>
              </a:tr>
              <a:tr h="432509">
                <a:tc>
                  <a:txBody>
                    <a:bodyPr/>
                    <a:lstStyle/>
                    <a:p>
                      <a:pPr algn="l"/>
                      <a:r>
                        <a:rPr lang="en-US" sz="2800" b="0"/>
                        <a:t>50</a:t>
                      </a:r>
                      <a:r>
                        <a:rPr lang="en-US" sz="2800" b="0" i="0" u="none" strike="noStrike" noProof="0">
                          <a:latin typeface="Arial"/>
                        </a:rPr>
                        <a:t>–</a:t>
                      </a:r>
                      <a:r>
                        <a:rPr lang="en-US" sz="2800" b="0"/>
                        <a:t>64 years</a:t>
                      </a:r>
                    </a:p>
                  </a:txBody>
                  <a:tcPr/>
                </a:tc>
                <a:tc>
                  <a:txBody>
                    <a:bodyPr/>
                    <a:lstStyle/>
                    <a:p>
                      <a:pPr algn="ctr"/>
                      <a:r>
                        <a:rPr lang="en-US" sz="2800"/>
                        <a:t>18.2</a:t>
                      </a:r>
                    </a:p>
                  </a:txBody>
                  <a:tcPr anchor="ctr"/>
                </a:tc>
                <a:tc>
                  <a:txBody>
                    <a:bodyPr/>
                    <a:lstStyle/>
                    <a:p>
                      <a:pPr algn="ctr"/>
                      <a:r>
                        <a:rPr lang="en-US" sz="2800"/>
                        <a:t>11.2</a:t>
                      </a:r>
                    </a:p>
                  </a:txBody>
                  <a:tcPr anchor="ctr">
                    <a:lnR w="12700" cap="flat" cmpd="sng" algn="ctr">
                      <a:solidFill>
                        <a:schemeClr val="tx1"/>
                      </a:solidFill>
                      <a:prstDash val="solid"/>
                      <a:round/>
                      <a:headEnd type="none" w="med" len="med"/>
                      <a:tailEnd type="none" w="med" len="med"/>
                    </a:lnR>
                  </a:tcPr>
                </a:tc>
                <a:tc>
                  <a:txBody>
                    <a:bodyPr/>
                    <a:lstStyle/>
                    <a:p>
                      <a:pPr algn="ctr"/>
                      <a:r>
                        <a:rPr lang="en-US" sz="2800"/>
                        <a:t>25.2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a:t>23.4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23911"/>
                  </a:ext>
                </a:extLst>
              </a:tr>
              <a:tr h="432509">
                <a:tc>
                  <a:txBody>
                    <a:bodyPr/>
                    <a:lstStyle/>
                    <a:p>
                      <a:pPr algn="l"/>
                      <a:r>
                        <a:rPr lang="en-US" sz="2800" b="0"/>
                        <a:t>65+ years</a:t>
                      </a:r>
                    </a:p>
                  </a:txBody>
                  <a:tcPr/>
                </a:tc>
                <a:tc>
                  <a:txBody>
                    <a:bodyPr/>
                    <a:lstStyle/>
                    <a:p>
                      <a:pPr algn="ctr"/>
                      <a:r>
                        <a:rPr lang="en-US" sz="2800"/>
                        <a:t>16.9</a:t>
                      </a:r>
                    </a:p>
                  </a:txBody>
                  <a:tcPr anchor="ctr"/>
                </a:tc>
                <a:tc>
                  <a:txBody>
                    <a:bodyPr/>
                    <a:lstStyle/>
                    <a:p>
                      <a:pPr algn="ctr"/>
                      <a:r>
                        <a:rPr lang="en-US" sz="2800"/>
                        <a:t>1.9</a:t>
                      </a:r>
                    </a:p>
                  </a:txBody>
                  <a:tcPr anchor="ctr">
                    <a:lnR w="12700" cap="flat" cmpd="sng" algn="ctr">
                      <a:solidFill>
                        <a:schemeClr val="tx1"/>
                      </a:solidFill>
                      <a:prstDash val="solid"/>
                      <a:round/>
                      <a:headEnd type="none" w="med" len="med"/>
                      <a:tailEnd type="none" w="med" len="med"/>
                    </a:lnR>
                  </a:tcPr>
                </a:tc>
                <a:tc>
                  <a:txBody>
                    <a:bodyPr/>
                    <a:lstStyle/>
                    <a:p>
                      <a:pPr algn="ctr"/>
                      <a:r>
                        <a:rPr lang="en-US" sz="2800"/>
                        <a:t>23.8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a:t>8.0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273794"/>
                  </a:ext>
                </a:extLst>
              </a:tr>
              <a:tr h="432509">
                <a:tc>
                  <a:txBody>
                    <a:bodyPr/>
                    <a:lstStyle/>
                    <a:p>
                      <a:pPr algn="l"/>
                      <a:r>
                        <a:rPr lang="en-US" sz="2800" b="1"/>
                        <a:t>Sex (%)</a:t>
                      </a:r>
                    </a:p>
                  </a:txBody>
                  <a:tcPr anchor="ctr"/>
                </a:tc>
                <a:tc gridSpan="2">
                  <a:txBody>
                    <a:bodyPr/>
                    <a:lstStyle/>
                    <a:p>
                      <a:endParaRPr lang="en-US" sz="2400"/>
                    </a:p>
                  </a:txBody>
                  <a:tcPr anchor="ctr">
                    <a:lnR w="12700" cap="flat" cmpd="sng" algn="ctr">
                      <a:solidFill>
                        <a:schemeClr val="tx1"/>
                      </a:solidFill>
                      <a:prstDash val="solid"/>
                      <a:round/>
                      <a:headEnd type="none" w="med" len="med"/>
                      <a:tailEnd type="none" w="med" len="med"/>
                    </a:lnR>
                  </a:tcPr>
                </a:tc>
                <a:tc hMerge="1">
                  <a:txBody>
                    <a:bodyPr/>
                    <a:lstStyle/>
                    <a:p>
                      <a:endParaRPr lang="en-US"/>
                    </a:p>
                  </a:txBody>
                  <a:tcPr/>
                </a:tc>
                <a:tc gridSpan="2">
                  <a:txBody>
                    <a:bodyPr/>
                    <a:lstStyle/>
                    <a:p>
                      <a:endParaRPr lang="en-US" sz="2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681984289"/>
                  </a:ext>
                </a:extLst>
              </a:tr>
              <a:tr h="432509">
                <a:tc>
                  <a:txBody>
                    <a:bodyPr/>
                    <a:lstStyle/>
                    <a:p>
                      <a:pPr algn="l"/>
                      <a:r>
                        <a:rPr lang="en-US" sz="2800" b="0"/>
                        <a:t>Male</a:t>
                      </a:r>
                    </a:p>
                  </a:txBody>
                  <a:tcPr/>
                </a:tc>
                <a:tc>
                  <a:txBody>
                    <a:bodyPr/>
                    <a:lstStyle/>
                    <a:p>
                      <a:pPr algn="ctr"/>
                      <a:r>
                        <a:rPr lang="en-US" sz="2800"/>
                        <a:t>48.0</a:t>
                      </a:r>
                    </a:p>
                  </a:txBody>
                  <a:tcPr anchor="ctr"/>
                </a:tc>
                <a:tc>
                  <a:txBody>
                    <a:bodyPr/>
                    <a:lstStyle/>
                    <a:p>
                      <a:pPr algn="ctr"/>
                      <a:r>
                        <a:rPr lang="en-US" sz="2800"/>
                        <a:t>61.4</a:t>
                      </a:r>
                      <a:endParaRPr lang="en-US"/>
                    </a:p>
                  </a:txBody>
                  <a:tcPr anchor="ctr">
                    <a:lnR w="12700" cap="flat" cmpd="sng" algn="ctr">
                      <a:solidFill>
                        <a:schemeClr val="tx1"/>
                      </a:solidFill>
                      <a:prstDash val="solid"/>
                      <a:round/>
                      <a:headEnd type="none" w="med" len="med"/>
                      <a:tailEnd type="none" w="med" len="med"/>
                    </a:lnR>
                  </a:tcPr>
                </a:tc>
                <a:tc>
                  <a:txBody>
                    <a:bodyPr/>
                    <a:lstStyle/>
                    <a:p>
                      <a:pPr algn="ctr"/>
                      <a:r>
                        <a:rPr lang="en-US" sz="2800"/>
                        <a:t>47.6</a:t>
                      </a: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a:t>50.2</a:t>
                      </a: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9189682"/>
                  </a:ext>
                </a:extLst>
              </a:tr>
              <a:tr h="432509">
                <a:tc>
                  <a:txBody>
                    <a:bodyPr/>
                    <a:lstStyle/>
                    <a:p>
                      <a:pPr algn="l"/>
                      <a:r>
                        <a:rPr lang="en-US" sz="2800" b="0"/>
                        <a:t>Female</a:t>
                      </a:r>
                    </a:p>
                  </a:txBody>
                  <a:tcPr/>
                </a:tc>
                <a:tc>
                  <a:txBody>
                    <a:bodyPr/>
                    <a:lstStyle/>
                    <a:p>
                      <a:pPr algn="ctr"/>
                      <a:r>
                        <a:rPr lang="en-US" sz="2800"/>
                        <a:t>52.0</a:t>
                      </a:r>
                    </a:p>
                  </a:txBody>
                  <a:tcPr anchor="ctr"/>
                </a:tc>
                <a:tc>
                  <a:txBody>
                    <a:bodyPr/>
                    <a:lstStyle/>
                    <a:p>
                      <a:pPr algn="ctr"/>
                      <a:r>
                        <a:rPr lang="en-US" sz="2800"/>
                        <a:t>38.6</a:t>
                      </a:r>
                      <a:endParaRPr lang="en-US"/>
                    </a:p>
                  </a:txBody>
                  <a:tcPr anchor="ctr">
                    <a:lnR w="12700" cap="flat" cmpd="sng" algn="ctr">
                      <a:solidFill>
                        <a:schemeClr val="tx1"/>
                      </a:solidFill>
                      <a:prstDash val="solid"/>
                      <a:round/>
                      <a:headEnd type="none" w="med" len="med"/>
                      <a:tailEnd type="none" w="med" len="med"/>
                    </a:lnR>
                  </a:tcPr>
                </a:tc>
                <a:tc>
                  <a:txBody>
                    <a:bodyPr/>
                    <a:lstStyle/>
                    <a:p>
                      <a:pPr algn="ctr"/>
                      <a:r>
                        <a:rPr lang="en-US" sz="2800"/>
                        <a:t>52.4</a:t>
                      </a: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a:t>49.8</a:t>
                      </a: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3022354"/>
                  </a:ext>
                </a:extLst>
              </a:tr>
              <a:tr h="432509">
                <a:tc>
                  <a:txBody>
                    <a:bodyPr/>
                    <a:lstStyle/>
                    <a:p>
                      <a:pPr algn="l"/>
                      <a:r>
                        <a:rPr lang="en-US" sz="2800" b="1"/>
                        <a:t>Race/ethnicity (%)</a:t>
                      </a:r>
                    </a:p>
                  </a:txBody>
                  <a:tcPr anchor="ctr"/>
                </a:tc>
                <a:tc gridSpan="2">
                  <a:txBody>
                    <a:bodyPr/>
                    <a:lstStyle/>
                    <a:p>
                      <a:endParaRPr lang="en-US" sz="2400"/>
                    </a:p>
                  </a:txBody>
                  <a:tcPr anchor="ctr">
                    <a:lnR w="12700" cap="flat" cmpd="sng" algn="ctr">
                      <a:solidFill>
                        <a:schemeClr val="tx1"/>
                      </a:solidFill>
                      <a:prstDash val="solid"/>
                      <a:round/>
                      <a:headEnd type="none" w="med" len="med"/>
                      <a:tailEnd type="none" w="med" len="med"/>
                    </a:lnR>
                  </a:tcPr>
                </a:tc>
                <a:tc hMerge="1">
                  <a:txBody>
                    <a:bodyPr/>
                    <a:lstStyle/>
                    <a:p>
                      <a:endParaRPr lang="en-US"/>
                    </a:p>
                  </a:txBody>
                  <a:tcPr/>
                </a:tc>
                <a:tc gridSpan="2">
                  <a:txBody>
                    <a:bodyPr/>
                    <a:lstStyle/>
                    <a:p>
                      <a:endParaRPr lang="en-US" sz="2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451387996"/>
                  </a:ext>
                </a:extLst>
              </a:tr>
              <a:tr h="432509">
                <a:tc>
                  <a:txBody>
                    <a:bodyPr/>
                    <a:lstStyle/>
                    <a:p>
                      <a:pPr algn="l"/>
                      <a:r>
                        <a:rPr lang="en-US" sz="2800" b="0"/>
                        <a:t>Caucasian</a:t>
                      </a:r>
                    </a:p>
                  </a:txBody>
                  <a:tcPr/>
                </a:tc>
                <a:tc>
                  <a:txBody>
                    <a:bodyPr/>
                    <a:lstStyle/>
                    <a:p>
                      <a:pPr algn="ctr"/>
                      <a:r>
                        <a:rPr lang="en-US" sz="2800"/>
                        <a:t>85.1</a:t>
                      </a:r>
                      <a:endParaRPr lang="en-US"/>
                    </a:p>
                  </a:txBody>
                  <a:tcPr anchor="ctr"/>
                </a:tc>
                <a:tc>
                  <a:txBody>
                    <a:bodyPr/>
                    <a:lstStyle/>
                    <a:p>
                      <a:pPr algn="ctr"/>
                      <a:r>
                        <a:rPr lang="en-US" sz="2800"/>
                        <a:t>78.8</a:t>
                      </a:r>
                      <a:endParaRPr lang="en-US"/>
                    </a:p>
                  </a:txBody>
                  <a:tcPr anchor="ctr">
                    <a:lnR w="12700" cap="flat" cmpd="sng" algn="ctr">
                      <a:solidFill>
                        <a:schemeClr val="tx1"/>
                      </a:solidFill>
                      <a:prstDash val="solid"/>
                      <a:round/>
                      <a:headEnd type="none" w="med" len="med"/>
                      <a:tailEnd type="none" w="med" len="med"/>
                    </a:lnR>
                  </a:tcPr>
                </a:tc>
                <a:tc>
                  <a:txBody>
                    <a:bodyPr/>
                    <a:lstStyle/>
                    <a:p>
                      <a:pPr algn="ctr"/>
                      <a:r>
                        <a:rPr lang="en-US" sz="2800"/>
                        <a:t>63.1</a:t>
                      </a: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a:t>65.7</a:t>
                      </a: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1407805"/>
                  </a:ext>
                </a:extLst>
              </a:tr>
              <a:tr h="432509">
                <a:tc>
                  <a:txBody>
                    <a:bodyPr/>
                    <a:lstStyle/>
                    <a:p>
                      <a:pPr algn="l"/>
                      <a:r>
                        <a:rPr lang="en-US" sz="2800" b="0"/>
                        <a:t>African American</a:t>
                      </a:r>
                    </a:p>
                  </a:txBody>
                  <a:tcPr anchor="ctr"/>
                </a:tc>
                <a:tc>
                  <a:txBody>
                    <a:bodyPr/>
                    <a:lstStyle/>
                    <a:p>
                      <a:pPr algn="ctr"/>
                      <a:r>
                        <a:rPr lang="en-US" sz="2800"/>
                        <a:t>11.7</a:t>
                      </a:r>
                      <a:endParaRPr lang="en-US"/>
                    </a:p>
                  </a:txBody>
                  <a:tcPr anchor="ctr"/>
                </a:tc>
                <a:tc>
                  <a:txBody>
                    <a:bodyPr/>
                    <a:lstStyle/>
                    <a:p>
                      <a:pPr algn="ctr"/>
                      <a:r>
                        <a:rPr lang="en-US" sz="2800"/>
                        <a:t>12.6</a:t>
                      </a:r>
                      <a:endParaRPr lang="en-US"/>
                    </a:p>
                  </a:txBody>
                  <a:tcPr anchor="ctr">
                    <a:lnR w="12700" cap="flat" cmpd="sng" algn="ctr">
                      <a:solidFill>
                        <a:schemeClr val="tx1"/>
                      </a:solidFill>
                      <a:prstDash val="solid"/>
                      <a:round/>
                      <a:headEnd type="none" w="med" len="med"/>
                      <a:tailEnd type="none" w="med" len="med"/>
                    </a:lnR>
                  </a:tcPr>
                </a:tc>
                <a:tc>
                  <a:txBody>
                    <a:bodyPr/>
                    <a:lstStyle/>
                    <a:p>
                      <a:pPr algn="ctr"/>
                      <a:r>
                        <a:rPr lang="en-US" sz="2800"/>
                        <a:t>11.1</a:t>
                      </a: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a:t>14.4</a:t>
                      </a: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198688"/>
                  </a:ext>
                </a:extLst>
              </a:tr>
              <a:tr h="432509">
                <a:tc>
                  <a:txBody>
                    <a:bodyPr/>
                    <a:lstStyle/>
                    <a:p>
                      <a:pPr algn="l"/>
                      <a:r>
                        <a:rPr lang="en-US" sz="2800" b="0"/>
                        <a:t>Other</a:t>
                      </a:r>
                    </a:p>
                  </a:txBody>
                  <a:tcPr/>
                </a:tc>
                <a:tc>
                  <a:txBody>
                    <a:bodyPr/>
                    <a:lstStyle/>
                    <a:p>
                      <a:pPr algn="ctr"/>
                      <a:r>
                        <a:rPr lang="en-US" sz="2800"/>
                        <a:t>3.2</a:t>
                      </a:r>
                      <a:endParaRPr lang="en-US"/>
                    </a:p>
                  </a:txBody>
                  <a:tcPr anchor="ctr"/>
                </a:tc>
                <a:tc>
                  <a:txBody>
                    <a:bodyPr/>
                    <a:lstStyle/>
                    <a:p>
                      <a:pPr algn="ctr"/>
                      <a:r>
                        <a:rPr lang="en-US" sz="2800"/>
                        <a:t>8.6</a:t>
                      </a:r>
                      <a:endParaRPr lang="en-US"/>
                    </a:p>
                  </a:txBody>
                  <a:tcPr anchor="ctr">
                    <a:lnR w="12700" cap="flat" cmpd="sng" algn="ctr">
                      <a:solidFill>
                        <a:schemeClr val="tx1"/>
                      </a:solidFill>
                      <a:prstDash val="solid"/>
                      <a:round/>
                      <a:headEnd type="none" w="med" len="med"/>
                      <a:tailEnd type="none" w="med" len="med"/>
                    </a:lnR>
                  </a:tcPr>
                </a:tc>
                <a:tc>
                  <a:txBody>
                    <a:bodyPr/>
                    <a:lstStyle/>
                    <a:p>
                      <a:pPr algn="ctr"/>
                      <a:r>
                        <a:rPr lang="en-US" sz="2800"/>
                        <a:t>25.8</a:t>
                      </a: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a:t>19.9</a:t>
                      </a: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7122350"/>
                  </a:ext>
                </a:extLst>
              </a:tr>
              <a:tr h="432509">
                <a:tc>
                  <a:txBody>
                    <a:bodyPr/>
                    <a:lstStyle/>
                    <a:p>
                      <a:pPr algn="l"/>
                      <a:r>
                        <a:rPr lang="en-US" sz="2800" b="1"/>
                        <a:t>Education (%)</a:t>
                      </a:r>
                    </a:p>
                  </a:txBody>
                  <a:tcPr anchor="ctr"/>
                </a:tc>
                <a:tc gridSpan="2">
                  <a:txBody>
                    <a:bodyPr/>
                    <a:lstStyle/>
                    <a:p>
                      <a:endParaRPr lang="en-US" sz="2400"/>
                    </a:p>
                  </a:txBody>
                  <a:tcPr anchor="ctr">
                    <a:lnR w="12700" cap="flat" cmpd="sng" algn="ctr">
                      <a:solidFill>
                        <a:schemeClr val="tx1"/>
                      </a:solidFill>
                      <a:prstDash val="solid"/>
                      <a:round/>
                      <a:headEnd type="none" w="med" len="med"/>
                      <a:tailEnd type="none" w="med" len="med"/>
                    </a:lnR>
                  </a:tcPr>
                </a:tc>
                <a:tc hMerge="1">
                  <a:txBody>
                    <a:bodyPr/>
                    <a:lstStyle/>
                    <a:p>
                      <a:endParaRPr lang="en-US"/>
                    </a:p>
                  </a:txBody>
                  <a:tcPr/>
                </a:tc>
                <a:tc gridSpan="2">
                  <a:txBody>
                    <a:bodyPr/>
                    <a:lstStyle/>
                    <a:p>
                      <a:endParaRPr lang="en-US" sz="2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240481489"/>
                  </a:ext>
                </a:extLst>
              </a:tr>
              <a:tr h="432509">
                <a:tc>
                  <a:txBody>
                    <a:bodyPr/>
                    <a:lstStyle/>
                    <a:p>
                      <a:pPr algn="l"/>
                      <a:r>
                        <a:rPr lang="en-US" sz="2800" b="0"/>
                        <a:t>Less than high school</a:t>
                      </a:r>
                    </a:p>
                  </a:txBody>
                  <a:tcPr/>
                </a:tc>
                <a:tc>
                  <a:txBody>
                    <a:bodyPr/>
                    <a:lstStyle/>
                    <a:p>
                      <a:pPr algn="ctr"/>
                      <a:r>
                        <a:rPr lang="en-US" sz="2800"/>
                        <a:t>11.3</a:t>
                      </a:r>
                      <a:endParaRPr lang="en-US"/>
                    </a:p>
                  </a:txBody>
                  <a:tcPr anchor="ctr"/>
                </a:tc>
                <a:tc>
                  <a:txBody>
                    <a:bodyPr/>
                    <a:lstStyle/>
                    <a:p>
                      <a:pPr algn="ctr"/>
                      <a:r>
                        <a:rPr lang="en-US" sz="2800"/>
                        <a:t>19.2</a:t>
                      </a:r>
                      <a:endParaRPr lang="en-US"/>
                    </a:p>
                  </a:txBody>
                  <a:tcPr anchor="ctr">
                    <a:lnR w="12700" cap="flat" cmpd="sng" algn="ctr">
                      <a:solidFill>
                        <a:schemeClr val="tx1"/>
                      </a:solidFill>
                      <a:prstDash val="solid"/>
                      <a:round/>
                      <a:headEnd type="none" w="med" len="med"/>
                      <a:tailEnd type="none" w="med" len="med"/>
                    </a:lnR>
                  </a:tcPr>
                </a:tc>
                <a:tc>
                  <a:txBody>
                    <a:bodyPr/>
                    <a:lstStyle/>
                    <a:p>
                      <a:pPr algn="ctr"/>
                      <a:r>
                        <a:rPr lang="en-US" sz="2800"/>
                        <a:t>3.6</a:t>
                      </a: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a:t>28.9</a:t>
                      </a: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1947226"/>
                  </a:ext>
                </a:extLst>
              </a:tr>
              <a:tr h="432509">
                <a:tc>
                  <a:txBody>
                    <a:bodyPr/>
                    <a:lstStyle/>
                    <a:p>
                      <a:pPr algn="l"/>
                      <a:r>
                        <a:rPr lang="en-US" sz="2800" b="0"/>
                        <a:t>High school</a:t>
                      </a:r>
                    </a:p>
                  </a:txBody>
                  <a:tcPr/>
                </a:tc>
                <a:tc>
                  <a:txBody>
                    <a:bodyPr/>
                    <a:lstStyle/>
                    <a:p>
                      <a:pPr algn="ctr"/>
                      <a:r>
                        <a:rPr lang="en-US" sz="2800"/>
                        <a:t>31.4</a:t>
                      </a:r>
                      <a:endParaRPr lang="en-US"/>
                    </a:p>
                  </a:txBody>
                  <a:tcPr anchor="ctr"/>
                </a:tc>
                <a:tc>
                  <a:txBody>
                    <a:bodyPr/>
                    <a:lstStyle/>
                    <a:p>
                      <a:pPr algn="ctr"/>
                      <a:r>
                        <a:rPr lang="en-US" sz="2800"/>
                        <a:t>31.5</a:t>
                      </a:r>
                      <a:endParaRPr lang="en-US"/>
                    </a:p>
                  </a:txBody>
                  <a:tcPr anchor="ctr">
                    <a:lnR w="12700" cap="flat" cmpd="sng" algn="ctr">
                      <a:solidFill>
                        <a:schemeClr val="tx1"/>
                      </a:solidFill>
                      <a:prstDash val="solid"/>
                      <a:round/>
                      <a:headEnd type="none" w="med" len="med"/>
                      <a:tailEnd type="none" w="med" len="med"/>
                    </a:lnR>
                  </a:tcPr>
                </a:tc>
                <a:tc>
                  <a:txBody>
                    <a:bodyPr/>
                    <a:lstStyle/>
                    <a:p>
                      <a:pPr algn="ctr"/>
                      <a:r>
                        <a:rPr lang="en-US" sz="2800"/>
                        <a:t>22.0</a:t>
                      </a: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a:t>35.3</a:t>
                      </a: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2387748"/>
                  </a:ext>
                </a:extLst>
              </a:tr>
              <a:tr h="432509">
                <a:tc>
                  <a:txBody>
                    <a:bodyPr/>
                    <a:lstStyle/>
                    <a:p>
                      <a:pPr algn="l"/>
                      <a:r>
                        <a:rPr lang="en-US" sz="2800" b="0"/>
                        <a:t>Some college</a:t>
                      </a:r>
                    </a:p>
                  </a:txBody>
                  <a:tcPr/>
                </a:tc>
                <a:tc>
                  <a:txBody>
                    <a:bodyPr/>
                    <a:lstStyle/>
                    <a:p>
                      <a:pPr algn="ctr"/>
                      <a:r>
                        <a:rPr lang="en-US" sz="2800"/>
                        <a:t>25.4</a:t>
                      </a:r>
                      <a:endParaRPr lang="en-US"/>
                    </a:p>
                  </a:txBody>
                  <a:tcPr anchor="ctr"/>
                </a:tc>
                <a:tc>
                  <a:txBody>
                    <a:bodyPr/>
                    <a:lstStyle/>
                    <a:p>
                      <a:pPr algn="ctr"/>
                      <a:r>
                        <a:rPr lang="en-US" sz="2800"/>
                        <a:t>28.9</a:t>
                      </a:r>
                      <a:endParaRPr lang="en-US"/>
                    </a:p>
                  </a:txBody>
                  <a:tcPr anchor="ctr">
                    <a:lnR w="12700" cap="flat" cmpd="sng" algn="ctr">
                      <a:solidFill>
                        <a:schemeClr val="tx1"/>
                      </a:solidFill>
                      <a:prstDash val="solid"/>
                      <a:round/>
                      <a:headEnd type="none" w="med" len="med"/>
                      <a:tailEnd type="none" w="med" len="med"/>
                    </a:lnR>
                  </a:tcPr>
                </a:tc>
                <a:tc>
                  <a:txBody>
                    <a:bodyPr/>
                    <a:lstStyle/>
                    <a:p>
                      <a:pPr algn="ctr"/>
                      <a:r>
                        <a:rPr lang="en-US" sz="2800"/>
                        <a:t>29.8</a:t>
                      </a: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a:t>20.4</a:t>
                      </a: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2840572"/>
                  </a:ext>
                </a:extLst>
              </a:tr>
              <a:tr h="432509">
                <a:tc>
                  <a:txBody>
                    <a:bodyPr/>
                    <a:lstStyle/>
                    <a:p>
                      <a:pPr algn="l"/>
                      <a:r>
                        <a:rPr lang="en-US" sz="2800" b="0"/>
                        <a:t>College graduate</a:t>
                      </a:r>
                    </a:p>
                  </a:txBody>
                  <a:tcPr/>
                </a:tc>
                <a:tc>
                  <a:txBody>
                    <a:bodyPr/>
                    <a:lstStyle/>
                    <a:p>
                      <a:pPr algn="ctr"/>
                      <a:r>
                        <a:rPr lang="en-US" sz="2800"/>
                        <a:t>31.9</a:t>
                      </a:r>
                      <a:endParaRPr lang="en-US"/>
                    </a:p>
                  </a:txBody>
                  <a:tcPr anchor="ctr"/>
                </a:tc>
                <a:tc>
                  <a:txBody>
                    <a:bodyPr/>
                    <a:lstStyle/>
                    <a:p>
                      <a:pPr algn="ctr"/>
                      <a:r>
                        <a:rPr lang="en-US" sz="2800"/>
                        <a:t>20.5</a:t>
                      </a:r>
                      <a:endParaRPr lang="en-US"/>
                    </a:p>
                  </a:txBody>
                  <a:tcPr anchor="ctr">
                    <a:lnR w="12700" cap="flat" cmpd="sng" algn="ctr">
                      <a:solidFill>
                        <a:schemeClr val="tx1"/>
                      </a:solidFill>
                      <a:prstDash val="solid"/>
                      <a:round/>
                      <a:headEnd type="none" w="med" len="med"/>
                      <a:tailEnd type="none" w="med" len="med"/>
                    </a:lnR>
                  </a:tcPr>
                </a:tc>
                <a:tc>
                  <a:txBody>
                    <a:bodyPr/>
                    <a:lstStyle/>
                    <a:p>
                      <a:pPr algn="ctr"/>
                      <a:r>
                        <a:rPr lang="en-US" sz="2800"/>
                        <a:t>44.6</a:t>
                      </a: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15.4</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339586"/>
                  </a:ext>
                </a:extLst>
              </a:tr>
            </a:tbl>
          </a:graphicData>
        </a:graphic>
      </p:graphicFrame>
      <p:sp>
        <p:nvSpPr>
          <p:cNvPr id="10" name="TextBox 9">
            <a:extLst>
              <a:ext uri="{FF2B5EF4-FFF2-40B4-BE49-F238E27FC236}">
                <a16:creationId xmlns:a16="http://schemas.microsoft.com/office/drawing/2014/main" id="{8C602254-36A7-4A51-AB71-21D3FD3DA105}"/>
              </a:ext>
            </a:extLst>
          </p:cNvPr>
          <p:cNvSpPr txBox="1"/>
          <p:nvPr/>
        </p:nvSpPr>
        <p:spPr>
          <a:xfrm>
            <a:off x="1124718" y="5807938"/>
            <a:ext cx="15757770" cy="3416320"/>
          </a:xfrm>
          <a:prstGeom prst="rect">
            <a:avLst/>
          </a:prstGeom>
          <a:noFill/>
        </p:spPr>
        <p:txBody>
          <a:bodyPr wrap="square" rtlCol="0" anchor="t">
            <a:spAutoFit/>
          </a:bodyPr>
          <a:lstStyle/>
          <a:p>
            <a:pPr algn="just"/>
            <a:endParaRPr lang="en-US" sz="3600" dirty="0">
              <a:cs typeface="Calibri" panose="020F0502020204030204" pitchFamily="34" charset="0"/>
            </a:endParaRPr>
          </a:p>
          <a:p>
            <a:pPr algn="just"/>
            <a:r>
              <a:rPr lang="en-US" sz="3600" dirty="0">
                <a:cs typeface="Calibri"/>
              </a:rPr>
              <a:t>The Personality Assessment Inventory (PAI) is a self-report measure of adult personality (Morey, 1991). The purpose of this study was to compare the original PAI normative sample to a more recent sample collected to standardize a related PAI instrument, the Personality Assessment Screener-Observer (PAS-O; Morey, 2018).</a:t>
            </a:r>
          </a:p>
        </p:txBody>
      </p:sp>
      <p:sp>
        <p:nvSpPr>
          <p:cNvPr id="11" name="TextBox 10">
            <a:extLst>
              <a:ext uri="{FF2B5EF4-FFF2-40B4-BE49-F238E27FC236}">
                <a16:creationId xmlns:a16="http://schemas.microsoft.com/office/drawing/2014/main" id="{FBFE5FB1-B180-4C55-97AB-4A9B31FA6A51}"/>
              </a:ext>
            </a:extLst>
          </p:cNvPr>
          <p:cNvSpPr txBox="1"/>
          <p:nvPr/>
        </p:nvSpPr>
        <p:spPr>
          <a:xfrm>
            <a:off x="1143000" y="10871209"/>
            <a:ext cx="16001624" cy="9541073"/>
          </a:xfrm>
          <a:prstGeom prst="rect">
            <a:avLst/>
          </a:prstGeom>
          <a:noFill/>
        </p:spPr>
        <p:txBody>
          <a:bodyPr wrap="square" rtlCol="0" anchor="t">
            <a:spAutoFit/>
          </a:bodyPr>
          <a:lstStyle/>
          <a:p>
            <a:r>
              <a:rPr lang="en-US" sz="3600" dirty="0">
                <a:cs typeface="Calibri"/>
              </a:rPr>
              <a:t> </a:t>
            </a:r>
            <a:r>
              <a:rPr lang="en-US" sz="3600" b="1" dirty="0">
                <a:cs typeface="Calibri"/>
              </a:rPr>
              <a:t>Community samples</a:t>
            </a:r>
          </a:p>
          <a:p>
            <a:pPr marL="571500" indent="-571500">
              <a:buFont typeface="Arial" panose="020B0604020202020204" pitchFamily="34" charset="0"/>
              <a:buChar char="•"/>
            </a:pPr>
            <a:r>
              <a:rPr lang="en-US" sz="3600" dirty="0">
                <a:cs typeface="Calibri"/>
              </a:rPr>
              <a:t>PAI: Census-matched community-dwelling adults collected across the U.S. via non-random sampling.</a:t>
            </a:r>
            <a:endParaRPr lang="en-US" sz="3600" dirty="0">
              <a:cs typeface="Calibri" panose="020F0502020204030204" pitchFamily="34" charset="0"/>
            </a:endParaRPr>
          </a:p>
          <a:p>
            <a:pPr marL="571500" indent="-571500">
              <a:buFont typeface="Arial" panose="020B0604020202020204" pitchFamily="34" charset="0"/>
              <a:buChar char="•"/>
            </a:pPr>
            <a:r>
              <a:rPr lang="en-US" sz="3600" dirty="0">
                <a:cs typeface="Calibri"/>
              </a:rPr>
              <a:t>PAS-O: Census-matched community-dwelling adults collected across the U.S. via non-random sampling. Given the nature of the PAS-O, sample was collected as dyads.</a:t>
            </a:r>
          </a:p>
          <a:p>
            <a:endParaRPr lang="en-US" sz="1400" dirty="0">
              <a:cs typeface="Calibri" panose="020F0502020204030204" pitchFamily="34" charset="0"/>
            </a:endParaRPr>
          </a:p>
          <a:p>
            <a:r>
              <a:rPr lang="en-US" sz="3600" b="1" dirty="0">
                <a:cs typeface="Calibri"/>
              </a:rPr>
              <a:t>Clinical samples</a:t>
            </a:r>
          </a:p>
          <a:p>
            <a:pPr marL="571500" indent="-571500">
              <a:buFont typeface="Arial" panose="020B0604020202020204" pitchFamily="34" charset="0"/>
              <a:buChar char="•"/>
            </a:pPr>
            <a:r>
              <a:rPr lang="en-US" sz="3600" dirty="0">
                <a:cs typeface="Calibri"/>
              </a:rPr>
              <a:t>PAI: Recruited from </a:t>
            </a:r>
            <a:r>
              <a:rPr lang="en-US" sz="3600" dirty="0"/>
              <a:t>inpatient mental health facilities, general health care settings, substance abuse programs, and correctional settings </a:t>
            </a:r>
            <a:r>
              <a:rPr lang="en-US" sz="3600" dirty="0">
                <a:cs typeface="Calibri"/>
              </a:rPr>
              <a:t>across the U.S.</a:t>
            </a:r>
          </a:p>
          <a:p>
            <a:pPr marL="571500" indent="-571500">
              <a:buFont typeface="Arial" panose="020B0604020202020204" pitchFamily="34" charset="0"/>
              <a:buChar char="•"/>
            </a:pPr>
            <a:r>
              <a:rPr lang="en-US" sz="3600" dirty="0">
                <a:cs typeface="Calibri"/>
              </a:rPr>
              <a:t>PAS-O: Recruited from </a:t>
            </a:r>
            <a:r>
              <a:rPr lang="en-US" sz="3600" dirty="0"/>
              <a:t>outpatient mental health settings across the U.S.</a:t>
            </a:r>
            <a:r>
              <a:rPr lang="en-US" sz="3600" dirty="0">
                <a:cs typeface="Calibri"/>
              </a:rPr>
              <a:t> Given the nature of the PAS-O, sample was collected as dyads.</a:t>
            </a:r>
          </a:p>
          <a:p>
            <a:pPr marL="571500" indent="-571500">
              <a:buFont typeface="Arial" panose="020B0604020202020204" pitchFamily="34" charset="0"/>
              <a:buChar char="•"/>
            </a:pPr>
            <a:endParaRPr lang="en-US" sz="2400" b="1" dirty="0">
              <a:cs typeface="Calibri" panose="020F0502020204030204" pitchFamily="34" charset="0"/>
            </a:endParaRPr>
          </a:p>
          <a:p>
            <a:r>
              <a:rPr lang="en-US" sz="3600" b="1" dirty="0">
                <a:cs typeface="Calibri"/>
              </a:rPr>
              <a:t>Analyses</a:t>
            </a:r>
          </a:p>
          <a:p>
            <a:pPr marL="571500" indent="-571500" algn="just">
              <a:buFont typeface="Arial" panose="020B0604020202020204" pitchFamily="34" charset="0"/>
              <a:buChar char="•"/>
            </a:pPr>
            <a:r>
              <a:rPr lang="en-US" sz="3600" dirty="0">
                <a:cs typeface="Calibri"/>
              </a:rPr>
              <a:t>Differences in proportions for PAI scale elevations (i.e., </a:t>
            </a:r>
            <a:r>
              <a:rPr lang="en-US" sz="3600" i="1" dirty="0">
                <a:cs typeface="Calibri"/>
              </a:rPr>
              <a:t>T </a:t>
            </a:r>
            <a:r>
              <a:rPr lang="en-US" sz="3600" dirty="0">
                <a:cs typeface="Calibri"/>
              </a:rPr>
              <a:t>≥ 70) for the PAI and PAS-O community and clinical samples were evaluated using multiple chi-square tests of homogeneity.</a:t>
            </a:r>
          </a:p>
        </p:txBody>
      </p:sp>
      <p:sp>
        <p:nvSpPr>
          <p:cNvPr id="12" name="TextBox 11">
            <a:extLst>
              <a:ext uri="{FF2B5EF4-FFF2-40B4-BE49-F238E27FC236}">
                <a16:creationId xmlns:a16="http://schemas.microsoft.com/office/drawing/2014/main" id="{60674C19-EB8B-4D35-B340-05DEE247EFA2}"/>
              </a:ext>
            </a:extLst>
          </p:cNvPr>
          <p:cNvSpPr txBox="1"/>
          <p:nvPr/>
        </p:nvSpPr>
        <p:spPr>
          <a:xfrm>
            <a:off x="17883059" y="5879505"/>
            <a:ext cx="25004140" cy="1754326"/>
          </a:xfrm>
          <a:prstGeom prst="rect">
            <a:avLst/>
          </a:prstGeom>
          <a:noFill/>
        </p:spPr>
        <p:txBody>
          <a:bodyPr wrap="square" rtlCol="0" anchor="t">
            <a:spAutoFit/>
          </a:bodyPr>
          <a:lstStyle/>
          <a:p>
            <a:r>
              <a:rPr lang="en-US" sz="3600" dirty="0"/>
              <a:t>The dyadic nature of the PAS-O community and clinical samples (in which participants needed to enlist the cooperation and participation of an informant) likely precluded participation by individuals with lower-than-average relational functioning, resulting in somewhat fewer pathological samples. </a:t>
            </a:r>
            <a:endParaRPr lang="en-US" sz="3600" dirty="0">
              <a:cs typeface="Calibri" panose="020F0502020204030204" pitchFamily="34" charset="0"/>
            </a:endParaRPr>
          </a:p>
        </p:txBody>
      </p:sp>
      <p:sp>
        <p:nvSpPr>
          <p:cNvPr id="13" name="TextBox 12">
            <a:extLst>
              <a:ext uri="{FF2B5EF4-FFF2-40B4-BE49-F238E27FC236}">
                <a16:creationId xmlns:a16="http://schemas.microsoft.com/office/drawing/2014/main" id="{79F8550E-DE9B-4CD4-837F-B6881F164165}"/>
              </a:ext>
            </a:extLst>
          </p:cNvPr>
          <p:cNvSpPr txBox="1"/>
          <p:nvPr/>
        </p:nvSpPr>
        <p:spPr>
          <a:xfrm>
            <a:off x="17764133" y="27673346"/>
            <a:ext cx="24345669" cy="3785652"/>
          </a:xfrm>
          <a:prstGeom prst="rect">
            <a:avLst/>
          </a:prstGeom>
          <a:noFill/>
        </p:spPr>
        <p:txBody>
          <a:bodyPr wrap="square" rtlCol="0" anchor="t">
            <a:spAutoFit/>
          </a:bodyPr>
          <a:lstStyle/>
          <a:p>
            <a:pPr algn="just"/>
            <a:r>
              <a:rPr lang="en-US" sz="4000" dirty="0"/>
              <a:t>Currently, there is limited context in which to determine when population changes become practically meaningful and necessitate </a:t>
            </a:r>
            <a:r>
              <a:rPr lang="en-US" sz="4000" dirty="0" err="1"/>
              <a:t>renorming</a:t>
            </a:r>
            <a:r>
              <a:rPr lang="en-US" sz="4000" dirty="0"/>
              <a:t> of an instrument. Although some differences were found on the scales between the PAI and PAS-O samples, effect sizes were small and thus do not demonstrate practicably significant differences. The differences found are likely attributable to the differences in the recruitment of these samples. Overall, these findings support the continued validity of the PAI normative data across time. </a:t>
            </a:r>
          </a:p>
        </p:txBody>
      </p:sp>
      <p:graphicFrame>
        <p:nvGraphicFramePr>
          <p:cNvPr id="7" name="Table 14">
            <a:extLst>
              <a:ext uri="{FF2B5EF4-FFF2-40B4-BE49-F238E27FC236}">
                <a16:creationId xmlns:a16="http://schemas.microsoft.com/office/drawing/2014/main" id="{9D38F0CA-2E8B-48AD-8ED2-FD3AC6CED720}"/>
              </a:ext>
            </a:extLst>
          </p:cNvPr>
          <p:cNvGraphicFramePr>
            <a:graphicFrameLocks noGrp="1"/>
          </p:cNvGraphicFramePr>
          <p:nvPr>
            <p:extLst>
              <p:ext uri="{D42A27DB-BD31-4B8C-83A1-F6EECF244321}">
                <p14:modId xmlns:p14="http://schemas.microsoft.com/office/powerpoint/2010/main" val="1568969168"/>
              </p:ext>
            </p:extLst>
          </p:nvPr>
        </p:nvGraphicFramePr>
        <p:xfrm>
          <a:off x="19736415" y="7828560"/>
          <a:ext cx="9752222" cy="3444240"/>
        </p:xfrm>
        <a:graphic>
          <a:graphicData uri="http://schemas.openxmlformats.org/drawingml/2006/table">
            <a:tbl>
              <a:tblPr firstRow="1" bandRow="1">
                <a:tableStyleId>{FABFCF23-3B69-468F-B69F-88F6DE6A72F2}</a:tableStyleId>
              </a:tblPr>
              <a:tblGrid>
                <a:gridCol w="4265822">
                  <a:extLst>
                    <a:ext uri="{9D8B030D-6E8A-4147-A177-3AD203B41FA5}">
                      <a16:colId xmlns:a16="http://schemas.microsoft.com/office/drawing/2014/main" val="1549677316"/>
                    </a:ext>
                  </a:extLst>
                </a:gridCol>
                <a:gridCol w="2552700">
                  <a:extLst>
                    <a:ext uri="{9D8B030D-6E8A-4147-A177-3AD203B41FA5}">
                      <a16:colId xmlns:a16="http://schemas.microsoft.com/office/drawing/2014/main" val="475599649"/>
                    </a:ext>
                  </a:extLst>
                </a:gridCol>
                <a:gridCol w="2933700">
                  <a:extLst>
                    <a:ext uri="{9D8B030D-6E8A-4147-A177-3AD203B41FA5}">
                      <a16:colId xmlns:a16="http://schemas.microsoft.com/office/drawing/2014/main" val="3322937959"/>
                    </a:ext>
                  </a:extLst>
                </a:gridCol>
              </a:tblGrid>
              <a:tr h="254501">
                <a:tc>
                  <a:txBody>
                    <a:bodyPr/>
                    <a:lstStyle/>
                    <a:p>
                      <a:r>
                        <a:rPr lang="en-US" sz="2400"/>
                        <a:t>Diagnostic group</a:t>
                      </a:r>
                    </a:p>
                  </a:txBody>
                  <a:tcPr/>
                </a:tc>
                <a:tc>
                  <a:txBody>
                    <a:bodyPr/>
                    <a:lstStyle/>
                    <a:p>
                      <a:r>
                        <a:rPr lang="en-US" sz="2400"/>
                        <a:t>PAI clinical (%)</a:t>
                      </a:r>
                    </a:p>
                  </a:txBody>
                  <a:tcPr/>
                </a:tc>
                <a:tc>
                  <a:txBody>
                    <a:bodyPr/>
                    <a:lstStyle/>
                    <a:p>
                      <a:r>
                        <a:rPr lang="en-US" sz="2400"/>
                        <a:t>PAS-O clinical (%)</a:t>
                      </a:r>
                    </a:p>
                  </a:txBody>
                  <a:tcPr/>
                </a:tc>
                <a:extLst>
                  <a:ext uri="{0D108BD9-81ED-4DB2-BD59-A6C34878D82A}">
                    <a16:rowId xmlns:a16="http://schemas.microsoft.com/office/drawing/2014/main" val="2326241430"/>
                  </a:ext>
                </a:extLst>
              </a:tr>
              <a:tr h="237534">
                <a:tc>
                  <a:txBody>
                    <a:bodyPr/>
                    <a:lstStyle/>
                    <a:p>
                      <a:r>
                        <a:rPr lang="en-US" sz="2200"/>
                        <a:t>Adjustment disorder</a:t>
                      </a:r>
                    </a:p>
                  </a:txBody>
                  <a:tcPr/>
                </a:tc>
                <a:tc>
                  <a:txBody>
                    <a:bodyPr/>
                    <a:lstStyle/>
                    <a:p>
                      <a:pPr algn="ctr"/>
                      <a:r>
                        <a:rPr lang="en-US" sz="2200"/>
                        <a:t>10.3</a:t>
                      </a:r>
                    </a:p>
                  </a:txBody>
                  <a:tcPr/>
                </a:tc>
                <a:tc>
                  <a:txBody>
                    <a:bodyPr/>
                    <a:lstStyle/>
                    <a:p>
                      <a:pPr algn="ctr"/>
                      <a:r>
                        <a:rPr lang="en-US" sz="2200"/>
                        <a:t>10.9</a:t>
                      </a:r>
                    </a:p>
                  </a:txBody>
                  <a:tcPr/>
                </a:tc>
                <a:extLst>
                  <a:ext uri="{0D108BD9-81ED-4DB2-BD59-A6C34878D82A}">
                    <a16:rowId xmlns:a16="http://schemas.microsoft.com/office/drawing/2014/main" val="3743129126"/>
                  </a:ext>
                </a:extLst>
              </a:tr>
              <a:tr h="237534">
                <a:tc>
                  <a:txBody>
                    <a:bodyPr/>
                    <a:lstStyle/>
                    <a:p>
                      <a:r>
                        <a:rPr lang="en-US" sz="2200"/>
                        <a:t>Affective disorder</a:t>
                      </a:r>
                    </a:p>
                  </a:txBody>
                  <a:tcPr/>
                </a:tc>
                <a:tc>
                  <a:txBody>
                    <a:bodyPr/>
                    <a:lstStyle/>
                    <a:p>
                      <a:pPr algn="ctr"/>
                      <a:r>
                        <a:rPr lang="en-US" sz="2200"/>
                        <a:t>22.2</a:t>
                      </a:r>
                    </a:p>
                  </a:txBody>
                  <a:tcPr/>
                </a:tc>
                <a:tc>
                  <a:txBody>
                    <a:bodyPr/>
                    <a:lstStyle/>
                    <a:p>
                      <a:pPr algn="ctr"/>
                      <a:r>
                        <a:rPr lang="en-US" sz="2200"/>
                        <a:t>37.8</a:t>
                      </a:r>
                    </a:p>
                  </a:txBody>
                  <a:tcPr/>
                </a:tc>
                <a:extLst>
                  <a:ext uri="{0D108BD9-81ED-4DB2-BD59-A6C34878D82A}">
                    <a16:rowId xmlns:a16="http://schemas.microsoft.com/office/drawing/2014/main" val="2073358862"/>
                  </a:ext>
                </a:extLst>
              </a:tr>
              <a:tr h="0">
                <a:tc>
                  <a:txBody>
                    <a:bodyPr/>
                    <a:lstStyle/>
                    <a:p>
                      <a:r>
                        <a:rPr lang="en-US" sz="2200"/>
                        <a:t>Alcohol abuse</a:t>
                      </a:r>
                    </a:p>
                  </a:txBody>
                  <a:tcPr/>
                </a:tc>
                <a:tc>
                  <a:txBody>
                    <a:bodyPr/>
                    <a:lstStyle/>
                    <a:p>
                      <a:pPr algn="ctr"/>
                      <a:r>
                        <a:rPr lang="en-US" sz="2200" dirty="0"/>
                        <a:t>18.9</a:t>
                      </a:r>
                    </a:p>
                  </a:txBody>
                  <a:tcPr/>
                </a:tc>
                <a:tc>
                  <a:txBody>
                    <a:bodyPr/>
                    <a:lstStyle/>
                    <a:p>
                      <a:pPr algn="ctr"/>
                      <a:r>
                        <a:rPr lang="en-US" sz="2200"/>
                        <a:t>14.4</a:t>
                      </a:r>
                    </a:p>
                  </a:txBody>
                  <a:tcPr/>
                </a:tc>
                <a:extLst>
                  <a:ext uri="{0D108BD9-81ED-4DB2-BD59-A6C34878D82A}">
                    <a16:rowId xmlns:a16="http://schemas.microsoft.com/office/drawing/2014/main" val="649181805"/>
                  </a:ext>
                </a:extLst>
              </a:tr>
              <a:tr h="237534">
                <a:tc>
                  <a:txBody>
                    <a:bodyPr/>
                    <a:lstStyle/>
                    <a:p>
                      <a:r>
                        <a:rPr lang="en-US" sz="2200"/>
                        <a:t>Anxiety disorder</a:t>
                      </a:r>
                    </a:p>
                  </a:txBody>
                  <a:tcPr/>
                </a:tc>
                <a:tc>
                  <a:txBody>
                    <a:bodyPr/>
                    <a:lstStyle/>
                    <a:p>
                      <a:pPr algn="ctr"/>
                      <a:r>
                        <a:rPr lang="en-US" sz="2200"/>
                        <a:t>7.0</a:t>
                      </a:r>
                    </a:p>
                  </a:txBody>
                  <a:tcPr/>
                </a:tc>
                <a:tc>
                  <a:txBody>
                    <a:bodyPr/>
                    <a:lstStyle/>
                    <a:p>
                      <a:pPr algn="ctr"/>
                      <a:r>
                        <a:rPr lang="en-US" sz="2200" dirty="0"/>
                        <a:t>25.9</a:t>
                      </a:r>
                    </a:p>
                  </a:txBody>
                  <a:tcPr/>
                </a:tc>
                <a:extLst>
                  <a:ext uri="{0D108BD9-81ED-4DB2-BD59-A6C34878D82A}">
                    <a16:rowId xmlns:a16="http://schemas.microsoft.com/office/drawing/2014/main" val="4215689288"/>
                  </a:ext>
                </a:extLst>
              </a:tr>
              <a:tr h="237534">
                <a:tc>
                  <a:txBody>
                    <a:bodyPr/>
                    <a:lstStyle/>
                    <a:p>
                      <a:r>
                        <a:rPr lang="en-US" sz="2200"/>
                        <a:t>Drug abuse</a:t>
                      </a:r>
                    </a:p>
                  </a:txBody>
                  <a:tcPr/>
                </a:tc>
                <a:tc>
                  <a:txBody>
                    <a:bodyPr/>
                    <a:lstStyle/>
                    <a:p>
                      <a:pPr algn="ctr"/>
                      <a:r>
                        <a:rPr lang="en-US" sz="2200"/>
                        <a:t>7.7</a:t>
                      </a:r>
                    </a:p>
                  </a:txBody>
                  <a:tcPr/>
                </a:tc>
                <a:tc>
                  <a:txBody>
                    <a:bodyPr/>
                    <a:lstStyle/>
                    <a:p>
                      <a:pPr algn="ctr"/>
                      <a:r>
                        <a:rPr lang="en-US" sz="2200"/>
                        <a:t>9.5</a:t>
                      </a:r>
                    </a:p>
                  </a:txBody>
                  <a:tcPr/>
                </a:tc>
                <a:extLst>
                  <a:ext uri="{0D108BD9-81ED-4DB2-BD59-A6C34878D82A}">
                    <a16:rowId xmlns:a16="http://schemas.microsoft.com/office/drawing/2014/main" val="1127261181"/>
                  </a:ext>
                </a:extLst>
              </a:tr>
              <a:tr h="237534">
                <a:tc>
                  <a:txBody>
                    <a:bodyPr/>
                    <a:lstStyle/>
                    <a:p>
                      <a:r>
                        <a:rPr lang="en-US" sz="2200"/>
                        <a:t>Personality disorder</a:t>
                      </a:r>
                    </a:p>
                  </a:txBody>
                  <a:tcPr/>
                </a:tc>
                <a:tc>
                  <a:txBody>
                    <a:bodyPr/>
                    <a:lstStyle/>
                    <a:p>
                      <a:pPr algn="ctr"/>
                      <a:r>
                        <a:rPr lang="en-US" sz="2200"/>
                        <a:t>10.3</a:t>
                      </a:r>
                    </a:p>
                  </a:txBody>
                  <a:tcPr/>
                </a:tc>
                <a:tc>
                  <a:txBody>
                    <a:bodyPr/>
                    <a:lstStyle/>
                    <a:p>
                      <a:pPr algn="ctr"/>
                      <a:r>
                        <a:rPr lang="en-US" sz="2200"/>
                        <a:t>8.0</a:t>
                      </a:r>
                    </a:p>
                  </a:txBody>
                  <a:tcPr/>
                </a:tc>
                <a:extLst>
                  <a:ext uri="{0D108BD9-81ED-4DB2-BD59-A6C34878D82A}">
                    <a16:rowId xmlns:a16="http://schemas.microsoft.com/office/drawing/2014/main" val="1197719922"/>
                  </a:ext>
                </a:extLst>
              </a:tr>
              <a:tr h="237534">
                <a:tc>
                  <a:txBody>
                    <a:bodyPr/>
                    <a:lstStyle/>
                    <a:p>
                      <a:r>
                        <a:rPr lang="en-US" sz="2200"/>
                        <a:t>Schizophrenia</a:t>
                      </a:r>
                    </a:p>
                  </a:txBody>
                  <a:tcPr/>
                </a:tc>
                <a:tc>
                  <a:txBody>
                    <a:bodyPr/>
                    <a:lstStyle/>
                    <a:p>
                      <a:pPr algn="ctr"/>
                      <a:r>
                        <a:rPr lang="en-US" sz="2200"/>
                        <a:t>5.4</a:t>
                      </a:r>
                    </a:p>
                  </a:txBody>
                  <a:tcPr/>
                </a:tc>
                <a:tc>
                  <a:txBody>
                    <a:bodyPr/>
                    <a:lstStyle/>
                    <a:p>
                      <a:pPr algn="ctr"/>
                      <a:r>
                        <a:rPr lang="en-US" sz="2200" dirty="0"/>
                        <a:t>13.9</a:t>
                      </a:r>
                    </a:p>
                  </a:txBody>
                  <a:tcPr/>
                </a:tc>
                <a:extLst>
                  <a:ext uri="{0D108BD9-81ED-4DB2-BD59-A6C34878D82A}">
                    <a16:rowId xmlns:a16="http://schemas.microsoft.com/office/drawing/2014/main" val="3089632052"/>
                  </a:ext>
                </a:extLst>
              </a:tr>
            </a:tbl>
          </a:graphicData>
        </a:graphic>
      </p:graphicFrame>
      <p:sp>
        <p:nvSpPr>
          <p:cNvPr id="8" name="Rectangle 7">
            <a:extLst>
              <a:ext uri="{FF2B5EF4-FFF2-40B4-BE49-F238E27FC236}">
                <a16:creationId xmlns:a16="http://schemas.microsoft.com/office/drawing/2014/main" id="{3E53195C-7399-44E8-B40C-FD8A1D236EE4}"/>
              </a:ext>
            </a:extLst>
          </p:cNvPr>
          <p:cNvSpPr/>
          <p:nvPr/>
        </p:nvSpPr>
        <p:spPr>
          <a:xfrm>
            <a:off x="31712601" y="7906824"/>
            <a:ext cx="11035599" cy="8402300"/>
          </a:xfrm>
          <a:prstGeom prst="rect">
            <a:avLst/>
          </a:prstGeom>
        </p:spPr>
        <p:txBody>
          <a:bodyPr wrap="square" anchor="t">
            <a:spAutoFit/>
          </a:bodyPr>
          <a:lstStyle/>
          <a:p>
            <a:r>
              <a:rPr lang="en-US" sz="3600" b="1" dirty="0">
                <a:cs typeface="Calibri"/>
              </a:rPr>
              <a:t>Community samples</a:t>
            </a:r>
            <a:endParaRPr lang="en-US" sz="3600" b="1" dirty="0">
              <a:cs typeface="Calibri" panose="020F0502020204030204" pitchFamily="34" charset="0"/>
            </a:endParaRPr>
          </a:p>
          <a:p>
            <a:r>
              <a:rPr lang="en-US" sz="3600" dirty="0">
                <a:cs typeface="Arial"/>
              </a:rPr>
              <a:t>The</a:t>
            </a:r>
            <a:r>
              <a:rPr lang="en-US" sz="3600" dirty="0"/>
              <a:t> demographic distribution of the two community samples is roughly comparable. </a:t>
            </a:r>
            <a:endParaRPr lang="en-US" sz="3600" dirty="0">
              <a:cs typeface="Arial"/>
            </a:endParaRPr>
          </a:p>
          <a:p>
            <a:pPr algn="just"/>
            <a:endParaRPr lang="en-US" sz="3600" dirty="0">
              <a:cs typeface="Calibri" panose="020F0502020204030204" pitchFamily="34" charset="0"/>
            </a:endParaRPr>
          </a:p>
          <a:p>
            <a:r>
              <a:rPr lang="en-US" sz="3600" dirty="0">
                <a:cs typeface="Calibri"/>
              </a:rPr>
              <a:t>For most scales, the PAI sample had a higher proportion at </a:t>
            </a:r>
            <a:r>
              <a:rPr lang="en-US" sz="3600" i="1" dirty="0">
                <a:cs typeface="Calibri"/>
              </a:rPr>
              <a:t>T </a:t>
            </a:r>
            <a:r>
              <a:rPr lang="en-US" sz="3600" dirty="0">
                <a:cs typeface="Calibri"/>
              </a:rPr>
              <a:t>≥ 70. </a:t>
            </a:r>
            <a:endParaRPr lang="en-US" sz="3600" dirty="0">
              <a:cs typeface="Calibri" panose="020F0502020204030204" pitchFamily="34" charset="0"/>
            </a:endParaRPr>
          </a:p>
          <a:p>
            <a:endParaRPr lang="en-US" sz="3600" dirty="0">
              <a:cs typeface="Calibri" panose="020F0502020204030204" pitchFamily="34" charset="0"/>
            </a:endParaRPr>
          </a:p>
          <a:p>
            <a:r>
              <a:rPr lang="en-US" sz="3600" dirty="0">
                <a:cs typeface="Calibri"/>
              </a:rPr>
              <a:t>There were statistically significant differences in proportions on the profile distortions, treatment consideration, and interpersonal scales. However, all but three clinical scales did not demonstrate statistically significant differences in proportions. When significant differences were found, effect sizes as assessed by Cramer’s V were all small (</a:t>
            </a:r>
            <a:r>
              <a:rPr lang="en-US" sz="3600" dirty="0"/>
              <a:t>≤ 0.20)</a:t>
            </a:r>
            <a:r>
              <a:rPr lang="en-US" sz="3600" dirty="0">
                <a:cs typeface="Calibri"/>
              </a:rPr>
              <a:t>, with a mean effect size of 0.07 (range = 0.01</a:t>
            </a:r>
            <a:r>
              <a:rPr lang="en-US" sz="3600" dirty="0">
                <a:ea typeface="+mn-lt"/>
                <a:cs typeface="+mn-lt"/>
              </a:rPr>
              <a:t>–</a:t>
            </a:r>
            <a:r>
              <a:rPr lang="en-US" sz="3600" dirty="0">
                <a:cs typeface="Calibri"/>
              </a:rPr>
              <a:t>0.20). </a:t>
            </a:r>
            <a:endParaRPr lang="en-US" sz="3600" dirty="0">
              <a:cs typeface="Calibri" panose="020F0502020204030204" pitchFamily="34" charset="0"/>
            </a:endParaRPr>
          </a:p>
        </p:txBody>
      </p:sp>
      <p:sp>
        <p:nvSpPr>
          <p:cNvPr id="18" name="Rectangle 17">
            <a:extLst>
              <a:ext uri="{FF2B5EF4-FFF2-40B4-BE49-F238E27FC236}">
                <a16:creationId xmlns:a16="http://schemas.microsoft.com/office/drawing/2014/main" id="{5CFD6ACF-3E7C-49A0-AA10-927D3B75DA80}"/>
              </a:ext>
            </a:extLst>
          </p:cNvPr>
          <p:cNvSpPr/>
          <p:nvPr/>
        </p:nvSpPr>
        <p:spPr>
          <a:xfrm>
            <a:off x="31642588" y="17574194"/>
            <a:ext cx="10726519" cy="8402300"/>
          </a:xfrm>
          <a:prstGeom prst="rect">
            <a:avLst/>
          </a:prstGeom>
        </p:spPr>
        <p:txBody>
          <a:bodyPr wrap="square" anchor="t">
            <a:spAutoFit/>
          </a:bodyPr>
          <a:lstStyle/>
          <a:p>
            <a:r>
              <a:rPr lang="en-US" sz="3600" b="1" dirty="0">
                <a:cs typeface="Calibri"/>
              </a:rPr>
              <a:t>Clinical samples</a:t>
            </a:r>
            <a:endParaRPr lang="en-US" sz="3600" b="1" dirty="0">
              <a:cs typeface="Calibri" panose="020F0502020204030204" pitchFamily="34" charset="0"/>
            </a:endParaRPr>
          </a:p>
          <a:p>
            <a:r>
              <a:rPr lang="en-US" sz="3600" dirty="0">
                <a:cs typeface="Arial"/>
              </a:rPr>
              <a:t>The</a:t>
            </a:r>
            <a:r>
              <a:rPr lang="en-US" sz="3600" dirty="0"/>
              <a:t> demographic distribution and diagnostic mix in the two clinical samples is roughly comparable, although the PAS-O clinical sample includes higher percentages of individuals diagnosed with schizophrenia or with an anxiety disorder relative to the PAI clinical normative group.</a:t>
            </a:r>
            <a:endParaRPr lang="en-US" sz="3600" dirty="0">
              <a:cs typeface="Arial"/>
            </a:endParaRPr>
          </a:p>
          <a:p>
            <a:endParaRPr lang="en-US" sz="3600" b="1" dirty="0">
              <a:cs typeface="Calibri" panose="020F0502020204030204" pitchFamily="34" charset="0"/>
            </a:endParaRPr>
          </a:p>
          <a:p>
            <a:r>
              <a:rPr lang="en-US" sz="3600" dirty="0">
                <a:cs typeface="Calibri"/>
              </a:rPr>
              <a:t>For most scales, the PAS-O sample had a higher proportion at </a:t>
            </a:r>
            <a:r>
              <a:rPr lang="en-US" sz="3600" i="1" dirty="0">
                <a:cs typeface="Calibri"/>
              </a:rPr>
              <a:t>T </a:t>
            </a:r>
            <a:r>
              <a:rPr lang="en-US" sz="3600" dirty="0">
                <a:cs typeface="Calibri"/>
              </a:rPr>
              <a:t>≥ 70.</a:t>
            </a:r>
          </a:p>
          <a:p>
            <a:endParaRPr lang="en-US" sz="3600" dirty="0">
              <a:cs typeface="Calibri" panose="020F0502020204030204" pitchFamily="34" charset="0"/>
            </a:endParaRPr>
          </a:p>
          <a:p>
            <a:r>
              <a:rPr lang="en-US" sz="3600" dirty="0">
                <a:cs typeface="Calibri"/>
              </a:rPr>
              <a:t>Like the community sample, there were statistically significant differences in proportions; however, effect sizes were very small (</a:t>
            </a:r>
            <a:r>
              <a:rPr lang="en-US" sz="3600"/>
              <a:t>≤ 0.12</a:t>
            </a:r>
            <a:r>
              <a:rPr lang="en-US" sz="3600" dirty="0"/>
              <a:t>)</a:t>
            </a:r>
            <a:r>
              <a:rPr lang="en-US" sz="3600" dirty="0">
                <a:cs typeface="Calibri"/>
              </a:rPr>
              <a:t>, with a mean effect size of 0.04 (</a:t>
            </a:r>
            <a:r>
              <a:rPr lang="en-US" sz="3600">
                <a:cs typeface="Calibri"/>
              </a:rPr>
              <a:t>range = 0.00</a:t>
            </a:r>
            <a:r>
              <a:rPr lang="en-US" sz="3600">
                <a:ea typeface="+mn-lt"/>
                <a:cs typeface="+mn-lt"/>
              </a:rPr>
              <a:t>–</a:t>
            </a:r>
            <a:r>
              <a:rPr lang="en-US" sz="3600">
                <a:cs typeface="Calibri"/>
              </a:rPr>
              <a:t>0.12</a:t>
            </a:r>
            <a:r>
              <a:rPr lang="en-US" sz="3600" dirty="0">
                <a:cs typeface="Calibri"/>
              </a:rPr>
              <a:t>).</a:t>
            </a:r>
          </a:p>
        </p:txBody>
      </p:sp>
      <p:sp>
        <p:nvSpPr>
          <p:cNvPr id="15" name="Rectangle 14">
            <a:extLst>
              <a:ext uri="{FF2B5EF4-FFF2-40B4-BE49-F238E27FC236}">
                <a16:creationId xmlns:a16="http://schemas.microsoft.com/office/drawing/2014/main" id="{269C6B15-E890-487D-9EE8-88F6595034F5}"/>
              </a:ext>
            </a:extLst>
          </p:cNvPr>
          <p:cNvSpPr/>
          <p:nvPr/>
        </p:nvSpPr>
        <p:spPr>
          <a:xfrm>
            <a:off x="17750493" y="25844414"/>
            <a:ext cx="13337744" cy="830997"/>
          </a:xfrm>
          <a:prstGeom prst="rect">
            <a:avLst/>
          </a:prstGeom>
        </p:spPr>
        <p:txBody>
          <a:bodyPr wrap="square">
            <a:spAutoFit/>
          </a:bodyPr>
          <a:lstStyle/>
          <a:p>
            <a:r>
              <a:rPr lang="en-US" sz="2400"/>
              <a:t>Note. % difference calculated as the percent of the PAI sample at </a:t>
            </a:r>
            <a:r>
              <a:rPr lang="en-US" sz="2400" i="1"/>
              <a:t>T</a:t>
            </a:r>
            <a:r>
              <a:rPr lang="en-US" sz="2400"/>
              <a:t> </a:t>
            </a:r>
            <a:r>
              <a:rPr lang="en-US" sz="2400">
                <a:cs typeface="Calibri" panose="020F0502020204030204" pitchFamily="34" charset="0"/>
              </a:rPr>
              <a:t>≥ 70 minus the percent of the PAS-O sample at </a:t>
            </a:r>
            <a:r>
              <a:rPr lang="en-US" sz="2400" i="1"/>
              <a:t>T</a:t>
            </a:r>
            <a:r>
              <a:rPr lang="en-US" sz="2400"/>
              <a:t> </a:t>
            </a:r>
            <a:r>
              <a:rPr lang="en-US" sz="2400">
                <a:cs typeface="Calibri" panose="020F0502020204030204" pitchFamily="34" charset="0"/>
              </a:rPr>
              <a:t>≥ 70.</a:t>
            </a:r>
            <a:r>
              <a:rPr lang="en-US" sz="2400"/>
              <a:t>  Effect size interpretation (df = 1): V = 0.10 is small, V = 0.30 is medium.</a:t>
            </a:r>
          </a:p>
        </p:txBody>
      </p:sp>
    </p:spTree>
    <p:extLst>
      <p:ext uri="{BB962C8B-B14F-4D97-AF65-F5344CB8AC3E}">
        <p14:creationId xmlns:p14="http://schemas.microsoft.com/office/powerpoint/2010/main" val="931198942"/>
      </p:ext>
    </p:extLst>
  </p:cSld>
  <p:clrMapOvr>
    <a:masterClrMapping/>
  </p:clrMapOvr>
</p:sld>
</file>

<file path=ppt/theme/theme1.xml><?xml version="1.0" encoding="utf-8"?>
<a:theme xmlns:a="http://schemas.openxmlformats.org/drawingml/2006/main" name="Medical Poster">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Arial Black-Arial">
      <a:majorFont>
        <a:latin typeface="Arial Black"/>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75000"/>
          </a:schemeClr>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2" id="{0CDA158F-BD11-4947-AD81-47123E717BAC}" vid="{D7EF840D-21B4-42C8-9035-CFD5E088B4D5}"/>
    </a:ext>
  </a:extLst>
</a:theme>
</file>

<file path=ppt/theme/theme2.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Arial Black-Arial">
      <a:majorFont>
        <a:latin typeface="Arial Black"/>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Arial Black-Arial">
      <a:majorFont>
        <a:latin typeface="Arial Black"/>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451A831-6165-46D3-80FA-B53FDB37F9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957</Words>
  <Application>Microsoft Office PowerPoint</Application>
  <PresentationFormat>Custom</PresentationFormat>
  <Paragraphs>300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Black</vt:lpstr>
      <vt:lpstr>Calibri Light</vt:lpstr>
      <vt:lpstr>Medical Poster</vt:lpstr>
      <vt:lpstr>Comparison of Personality Assessment Inventory (PAI)  Normative Data Across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Comparison of Personality Assessment Inventory (PAI)  Normative Data Across Time</dc:title>
  <dc:creator/>
  <cp:lastModifiedBy/>
  <cp:revision>1</cp:revision>
  <dcterms:created xsi:type="dcterms:W3CDTF">2015-01-22T15:04:31Z</dcterms:created>
  <dcterms:modified xsi:type="dcterms:W3CDTF">2020-03-09T13:44:27Z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TC040010579991</vt:lpwstr>
  </property>
</Properties>
</file>