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28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881DFB-5D99-42B8-BE2C-B02DB955409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12106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881DFB-5D99-42B8-BE2C-B02DB955409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159835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881DFB-5D99-42B8-BE2C-B02DB955409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219343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881DFB-5D99-42B8-BE2C-B02DB955409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150294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81DFB-5D99-42B8-BE2C-B02DB9554099}"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138943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881DFB-5D99-42B8-BE2C-B02DB9554099}"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302581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881DFB-5D99-42B8-BE2C-B02DB9554099}" type="datetimeFigureOut">
              <a:rPr lang="en-US" smtClean="0"/>
              <a:t>7/19/2018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1404384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881DFB-5D99-42B8-BE2C-B02DB9554099}" type="datetimeFigureOut">
              <a:rPr lang="en-US" smtClean="0"/>
              <a:t>7/19/2018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134129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81DFB-5D99-42B8-BE2C-B02DB9554099}" type="datetimeFigureOut">
              <a:rPr lang="en-US" smtClean="0"/>
              <a:t>7/19/2018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5290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81DFB-5D99-42B8-BE2C-B02DB9554099}"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155449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81DFB-5D99-42B8-BE2C-B02DB9554099}"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6DDCD-E95E-4443-B500-8777455F666E}" type="slidenum">
              <a:rPr lang="en-US" smtClean="0"/>
              <a:t>‹#›</a:t>
            </a:fld>
            <a:endParaRPr lang="en-US"/>
          </a:p>
        </p:txBody>
      </p:sp>
    </p:spTree>
    <p:extLst>
      <p:ext uri="{BB962C8B-B14F-4D97-AF65-F5344CB8AC3E}">
        <p14:creationId xmlns:p14="http://schemas.microsoft.com/office/powerpoint/2010/main" val="87683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C881DFB-5D99-42B8-BE2C-B02DB9554099}" type="datetimeFigureOut">
              <a:rPr lang="en-US" smtClean="0"/>
              <a:t>7/19/2018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4D6DDCD-E95E-4443-B500-8777455F666E}" type="slidenum">
              <a:rPr lang="en-US" smtClean="0"/>
              <a:t>‹#›</a:t>
            </a:fld>
            <a:endParaRPr lang="en-US"/>
          </a:p>
        </p:txBody>
      </p:sp>
    </p:spTree>
    <p:extLst>
      <p:ext uri="{BB962C8B-B14F-4D97-AF65-F5344CB8AC3E}">
        <p14:creationId xmlns:p14="http://schemas.microsoft.com/office/powerpoint/2010/main" val="2989908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7371" y="529090"/>
            <a:ext cx="3647552" cy="674317"/>
          </a:xfrm>
        </p:spPr>
        <p:txBody>
          <a:bodyPr>
            <a:normAutofit fontScale="90000"/>
          </a:bodyPr>
          <a:lstStyle/>
          <a:p>
            <a:pPr defTabSz="914400"/>
            <a:r>
              <a:rPr lang="en-US" sz="1800" b="1" dirty="0">
                <a:solidFill>
                  <a:schemeClr val="accent5">
                    <a:lumMod val="75000"/>
                  </a:schemeClr>
                </a:solidFill>
                <a:latin typeface="Bookman Old Style" panose="02050604050505020204" pitchFamily="18" charset="0"/>
                <a:ea typeface="+mn-ea"/>
                <a:cs typeface="+mn-cs"/>
              </a:rPr>
              <a:t>Hopkins Verbal Learning Test- Revised™ (HVLT-R™)</a:t>
            </a:r>
            <a:r>
              <a:rPr lang="en-US" sz="1600" b="1" dirty="0" smtClean="0">
                <a:latin typeface="Bookman Old Style" panose="02050604050505020204" pitchFamily="18" charset="0"/>
              </a:rPr>
              <a:t/>
            </a:r>
            <a:br>
              <a:rPr lang="en-US" sz="1600" b="1" dirty="0" smtClean="0">
                <a:latin typeface="Bookman Old Style" panose="02050604050505020204" pitchFamily="18" charset="0"/>
              </a:rPr>
            </a:br>
            <a:r>
              <a:rPr lang="en-US" sz="1200" i="1" dirty="0">
                <a:solidFill>
                  <a:schemeClr val="accent5">
                    <a:lumMod val="75000"/>
                  </a:schemeClr>
                </a:solidFill>
                <a:latin typeface="Bookman Old Style" panose="02050604050505020204" pitchFamily="18" charset="0"/>
                <a:ea typeface="+mn-ea"/>
                <a:cs typeface="+mn-cs"/>
              </a:rPr>
              <a:t>Jason Brandt, PhD and Ralph H. B. Benedict, PhD</a:t>
            </a:r>
          </a:p>
        </p:txBody>
      </p:sp>
      <p:sp>
        <p:nvSpPr>
          <p:cNvPr id="3" name="Content Placeholder 2"/>
          <p:cNvSpPr>
            <a:spLocks noGrp="1"/>
          </p:cNvSpPr>
          <p:nvPr>
            <p:ph idx="1"/>
          </p:nvPr>
        </p:nvSpPr>
        <p:spPr>
          <a:xfrm>
            <a:off x="2917371" y="1491343"/>
            <a:ext cx="3777343" cy="7113396"/>
          </a:xfrm>
        </p:spPr>
        <p:txBody>
          <a:bodyPr>
            <a:normAutofit fontScale="47500" lnSpcReduction="20000"/>
          </a:bodyPr>
          <a:lstStyle/>
          <a:p>
            <a:pPr marL="0" indent="0">
              <a:buNone/>
            </a:pPr>
            <a:r>
              <a:rPr lang="en-US" sz="2500" b="1" dirty="0">
                <a:solidFill>
                  <a:schemeClr val="accent5">
                    <a:lumMod val="75000"/>
                  </a:schemeClr>
                </a:solidFill>
                <a:latin typeface="Bookman Old Style" panose="02050604050505020204" pitchFamily="18" charset="0"/>
              </a:rPr>
              <a:t>Overview</a:t>
            </a:r>
          </a:p>
          <a:p>
            <a:pPr lvl="0" defTabSz="914400"/>
            <a:r>
              <a:rPr lang="en-US" sz="2300" dirty="0">
                <a:solidFill>
                  <a:schemeClr val="accent5">
                    <a:lumMod val="75000"/>
                  </a:schemeClr>
                </a:solidFill>
              </a:rPr>
              <a:t>The HVLT-R is a word-list learning and memory test intended primarily for use with brain-disordered populations. </a:t>
            </a:r>
          </a:p>
          <a:p>
            <a:pPr lvl="0" defTabSz="914400"/>
            <a:r>
              <a:rPr lang="en-US" sz="2300" dirty="0">
                <a:solidFill>
                  <a:schemeClr val="accent5">
                    <a:lumMod val="75000"/>
                  </a:schemeClr>
                </a:solidFill>
              </a:rPr>
              <a:t>Easy to administer and score and well tolerated even by significantly impaired individuals, the HVLT-R has been validated within brain-disordered populations (e.g. Alzheimer’s disease, amnestic disorders) as a measure of verbal learning and memory. </a:t>
            </a:r>
          </a:p>
          <a:p>
            <a:pPr lvl="0" defTabSz="914400"/>
            <a:r>
              <a:rPr lang="en-US" sz="2300" dirty="0">
                <a:solidFill>
                  <a:schemeClr val="accent5">
                    <a:lumMod val="75000"/>
                  </a:schemeClr>
                </a:solidFill>
              </a:rPr>
              <a:t>Each form consists of a list of 12 nouns (targets) with four words drawn from each of three semantic categories. The semantic categories differ across the six forms, but the forms are very similar in their psychometric properties. </a:t>
            </a:r>
          </a:p>
          <a:p>
            <a:pPr marL="0" indent="0">
              <a:buNone/>
            </a:pPr>
            <a:r>
              <a:rPr lang="en-US" sz="2500" b="1" dirty="0">
                <a:solidFill>
                  <a:schemeClr val="accent5">
                    <a:lumMod val="75000"/>
                  </a:schemeClr>
                </a:solidFill>
                <a:latin typeface="Bookman Old Style" panose="02050604050505020204" pitchFamily="18" charset="0"/>
              </a:rPr>
              <a:t>Administration </a:t>
            </a:r>
          </a:p>
          <a:p>
            <a:pPr defTabSz="914400"/>
            <a:r>
              <a:rPr lang="en-US" sz="2300" dirty="0">
                <a:solidFill>
                  <a:schemeClr val="accent5">
                    <a:lumMod val="75000"/>
                  </a:schemeClr>
                </a:solidFill>
              </a:rPr>
              <a:t>Appropriate for ages 16 and older. </a:t>
            </a:r>
          </a:p>
          <a:p>
            <a:pPr defTabSz="914400"/>
            <a:r>
              <a:rPr lang="en-US" sz="2300" dirty="0">
                <a:solidFill>
                  <a:schemeClr val="accent5">
                    <a:lumMod val="75000"/>
                  </a:schemeClr>
                </a:solidFill>
              </a:rPr>
              <a:t>Testing should be conducted in a quiet room, free from distractions. </a:t>
            </a:r>
          </a:p>
          <a:p>
            <a:pPr defTabSz="914400"/>
            <a:r>
              <a:rPr lang="en-US" sz="2300" dirty="0">
                <a:solidFill>
                  <a:schemeClr val="accent5">
                    <a:lumMod val="75000"/>
                  </a:schemeClr>
                </a:solidFill>
              </a:rPr>
              <a:t>Before administering the test, the examiner should ascertain the respondent’s ability to hear spoken language at a conversational volume. </a:t>
            </a:r>
          </a:p>
          <a:p>
            <a:pPr defTabSz="914400"/>
            <a:r>
              <a:rPr lang="en-US" sz="2300" dirty="0">
                <a:solidFill>
                  <a:schemeClr val="accent5">
                    <a:lumMod val="75000"/>
                  </a:schemeClr>
                </a:solidFill>
              </a:rPr>
              <a:t>The HVLT-R is intended for use with English-speaking individuals whose hearing is adequate for ordinary conversation. </a:t>
            </a:r>
          </a:p>
          <a:p>
            <a:pPr defTabSz="914400"/>
            <a:r>
              <a:rPr lang="en-US" sz="2300" dirty="0">
                <a:solidFill>
                  <a:schemeClr val="accent5">
                    <a:lumMod val="75000"/>
                  </a:schemeClr>
                </a:solidFill>
              </a:rPr>
              <a:t>Read the instructions out aloud, verbatim. </a:t>
            </a:r>
          </a:p>
          <a:p>
            <a:pPr defTabSz="914400"/>
            <a:r>
              <a:rPr lang="en-US" sz="2300" dirty="0">
                <a:solidFill>
                  <a:schemeClr val="accent5">
                    <a:lumMod val="75000"/>
                  </a:schemeClr>
                </a:solidFill>
              </a:rPr>
              <a:t>Read the word list at the rate of approximately one word every 2 seconds.</a:t>
            </a:r>
          </a:p>
          <a:p>
            <a:pPr defTabSz="914400"/>
            <a:r>
              <a:rPr lang="en-US" sz="2300" dirty="0">
                <a:solidFill>
                  <a:schemeClr val="accent5">
                    <a:lumMod val="75000"/>
                  </a:schemeClr>
                </a:solidFill>
              </a:rPr>
              <a:t>Although the HVLT-R is simple to administer and score, examiners should be well practiced in the standardized procedures. </a:t>
            </a:r>
          </a:p>
          <a:p>
            <a:pPr marL="0" indent="0">
              <a:buNone/>
            </a:pPr>
            <a:r>
              <a:rPr lang="en-US" sz="2500" b="1" dirty="0">
                <a:solidFill>
                  <a:schemeClr val="accent5">
                    <a:lumMod val="75000"/>
                  </a:schemeClr>
                </a:solidFill>
                <a:latin typeface="Bookman Old Style" panose="02050604050505020204" pitchFamily="18" charset="0"/>
              </a:rPr>
              <a:t>Scoring and Reporting </a:t>
            </a:r>
          </a:p>
          <a:p>
            <a:pPr lvl="0" defTabSz="914400"/>
            <a:r>
              <a:rPr lang="en-US" sz="2300" dirty="0">
                <a:solidFill>
                  <a:schemeClr val="accent5">
                    <a:lumMod val="75000"/>
                  </a:schemeClr>
                </a:solidFill>
              </a:rPr>
              <a:t>Raw scores are derived for the total Recall, Delayed Recall, Retention (% retained), and a Recognition Discrimination Index. </a:t>
            </a:r>
          </a:p>
          <a:p>
            <a:pPr lvl="0" defTabSz="914400"/>
            <a:r>
              <a:rPr lang="en-US" sz="2300" dirty="0">
                <a:solidFill>
                  <a:schemeClr val="accent5">
                    <a:lumMod val="75000"/>
                  </a:schemeClr>
                </a:solidFill>
              </a:rPr>
              <a:t>For each of the three Learning and Recall Trials (i.e. Learning Trials 1, 2, and 3) and the Delayed Recall Trial, tally the number of correctly reported words. </a:t>
            </a:r>
          </a:p>
          <a:p>
            <a:pPr lvl="0" defTabSz="914400"/>
            <a:r>
              <a:rPr lang="en-US" sz="2300" dirty="0">
                <a:solidFill>
                  <a:schemeClr val="accent5">
                    <a:lumMod val="75000"/>
                  </a:schemeClr>
                </a:solidFill>
              </a:rPr>
              <a:t>Correct minor errors in pronunciation or pluralization (e.g. “rubies” for “ruby”) as they occur, but count these responses as correct.</a:t>
            </a:r>
          </a:p>
          <a:p>
            <a:pPr lvl="0" defTabSz="914400"/>
            <a:r>
              <a:rPr lang="en-US" sz="2300" dirty="0">
                <a:solidFill>
                  <a:schemeClr val="accent5">
                    <a:lumMod val="75000"/>
                  </a:schemeClr>
                </a:solidFill>
              </a:rPr>
              <a:t>Select the appropriate comparison age group. </a:t>
            </a:r>
          </a:p>
          <a:p>
            <a:pPr lvl="0" defTabSz="914400"/>
            <a:r>
              <a:rPr lang="en-US" sz="2300" dirty="0">
                <a:solidFill>
                  <a:schemeClr val="accent5">
                    <a:lumMod val="75000"/>
                  </a:schemeClr>
                </a:solidFill>
              </a:rPr>
              <a:t>For the Recognition Discrimination Index, select the appropriate column for the specific HVLT-R form that was administered. </a:t>
            </a:r>
          </a:p>
          <a:p>
            <a:pPr marL="0" indent="0">
              <a:buNone/>
            </a:pPr>
            <a:endParaRPr lang="en-US" dirty="0"/>
          </a:p>
        </p:txBody>
      </p:sp>
      <p:sp>
        <p:nvSpPr>
          <p:cNvPr id="4" name="Text Placeholder 3"/>
          <p:cNvSpPr>
            <a:spLocks noGrp="1"/>
          </p:cNvSpPr>
          <p:nvPr>
            <p:ph type="body" sz="half" idx="2"/>
          </p:nvPr>
        </p:nvSpPr>
        <p:spPr>
          <a:xfrm>
            <a:off x="472381" y="1981200"/>
            <a:ext cx="2211884" cy="6281058"/>
          </a:xfrm>
          <a:solidFill>
            <a:schemeClr val="bg2"/>
          </a:solidFill>
          <a:ln>
            <a:solidFill>
              <a:schemeClr val="accent3">
                <a:lumMod val="20000"/>
                <a:lumOff val="80000"/>
              </a:schemeClr>
            </a:solidFill>
          </a:ln>
        </p:spPr>
        <p:txBody>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en-US" b="1" dirty="0" smtClean="0">
                <a:solidFill>
                  <a:schemeClr val="accent1">
                    <a:lumMod val="75000"/>
                  </a:schemeClr>
                </a:solidFill>
                <a:latin typeface="Bookman Old Style" panose="02050604050505020204" pitchFamily="18" charset="0"/>
              </a:rPr>
              <a:t>Application</a:t>
            </a:r>
          </a:p>
          <a:p>
            <a:pPr algn="ctr"/>
            <a:r>
              <a:rPr lang="en-US" dirty="0">
                <a:solidFill>
                  <a:schemeClr val="accent1">
                    <a:lumMod val="75000"/>
                  </a:schemeClr>
                </a:solidFill>
              </a:rPr>
              <a:t>The HVLT-R is a word-list learning and memory test intended primarily for use with brain-disordered populations</a:t>
            </a:r>
            <a:r>
              <a:rPr lang="en-US" dirty="0" smtClean="0">
                <a:solidFill>
                  <a:schemeClr val="accent1">
                    <a:lumMod val="75000"/>
                  </a:schemeClr>
                </a:solidFill>
              </a:rPr>
              <a:t>.</a:t>
            </a:r>
          </a:p>
          <a:p>
            <a:pPr algn="ctr"/>
            <a:r>
              <a:rPr lang="en-US" dirty="0" smtClean="0">
                <a:solidFill>
                  <a:schemeClr val="accent1">
                    <a:lumMod val="75000"/>
                  </a:schemeClr>
                </a:solidFill>
              </a:rPr>
              <a:t>Designed for individuals ages 16 </a:t>
            </a:r>
            <a:r>
              <a:rPr lang="en-US" smtClean="0">
                <a:solidFill>
                  <a:schemeClr val="accent1">
                    <a:lumMod val="75000"/>
                  </a:schemeClr>
                </a:solidFill>
              </a:rPr>
              <a:t>and older.  </a:t>
            </a:r>
            <a:endParaRPr lang="en-US" dirty="0">
              <a:solidFill>
                <a:schemeClr val="accent1">
                  <a:lumMod val="75000"/>
                </a:schemeClr>
              </a:solidFill>
            </a:endParaRPr>
          </a:p>
          <a:p>
            <a:pPr algn="ctr"/>
            <a:endParaRPr lang="en-US" b="1" dirty="0" smtClean="0">
              <a:solidFill>
                <a:schemeClr val="accent1">
                  <a:lumMod val="75000"/>
                </a:schemeClr>
              </a:solidFill>
              <a:latin typeface="Bookman Old Style" panose="02050604050505020204" pitchFamily="18" charset="0"/>
            </a:endParaRPr>
          </a:p>
        </p:txBody>
      </p:sp>
      <p:pic>
        <p:nvPicPr>
          <p:cNvPr id="5" name="Picture 4"/>
          <p:cNvPicPr>
            <a:picLocks noChangeAspect="1"/>
          </p:cNvPicPr>
          <p:nvPr/>
        </p:nvPicPr>
        <p:blipFill>
          <a:blip r:embed="rId2"/>
          <a:stretch>
            <a:fillRect/>
          </a:stretch>
        </p:blipFill>
        <p:spPr>
          <a:xfrm>
            <a:off x="677684" y="415930"/>
            <a:ext cx="1801277" cy="900639"/>
          </a:xfrm>
          <a:prstGeom prst="rect">
            <a:avLst/>
          </a:prstGeom>
        </p:spPr>
      </p:pic>
      <p:pic>
        <p:nvPicPr>
          <p:cNvPr id="7" name="Picture 6"/>
          <p:cNvPicPr>
            <a:picLocks noChangeAspect="1"/>
          </p:cNvPicPr>
          <p:nvPr/>
        </p:nvPicPr>
        <p:blipFill>
          <a:blip r:embed="rId3"/>
          <a:stretch>
            <a:fillRect/>
          </a:stretch>
        </p:blipFill>
        <p:spPr>
          <a:xfrm>
            <a:off x="677684" y="2491154"/>
            <a:ext cx="1762125" cy="2286000"/>
          </a:xfrm>
          <a:prstGeom prst="rect">
            <a:avLst/>
          </a:prstGeom>
        </p:spPr>
      </p:pic>
    </p:spTree>
    <p:extLst>
      <p:ext uri="{BB962C8B-B14F-4D97-AF65-F5344CB8AC3E}">
        <p14:creationId xmlns:p14="http://schemas.microsoft.com/office/powerpoint/2010/main" val="317252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7964" y="740907"/>
            <a:ext cx="5915025" cy="1498202"/>
          </a:xfrm>
        </p:spPr>
        <p:txBody>
          <a:bodyPr>
            <a:normAutofit/>
          </a:bodyPr>
          <a:lstStyle/>
          <a:p>
            <a:r>
              <a:rPr lang="en-US" sz="1200" b="1" dirty="0">
                <a:solidFill>
                  <a:schemeClr val="accent5">
                    <a:lumMod val="75000"/>
                  </a:schemeClr>
                </a:solidFill>
                <a:latin typeface="Bookman Old Style" panose="02050604050505020204" pitchFamily="18" charset="0"/>
              </a:rPr>
              <a:t>Reliability, Validity, and Norms</a:t>
            </a:r>
          </a:p>
          <a:p>
            <a:pPr marL="171450" indent="-171450" defTabSz="914400">
              <a:lnSpc>
                <a:spcPct val="70000"/>
              </a:lnSpc>
              <a:buFont typeface="Arial" panose="020B0604020202020204" pitchFamily="34" charset="0"/>
              <a:buChar char="•"/>
            </a:pPr>
            <a:r>
              <a:rPr lang="en-US" sz="1100" dirty="0">
                <a:solidFill>
                  <a:schemeClr val="accent5">
                    <a:lumMod val="75000"/>
                  </a:schemeClr>
                </a:solidFill>
              </a:rPr>
              <a:t>The HVLT-R has high test-retest reliability and is construct, concurrent, and discriminant validity has been well established. </a:t>
            </a:r>
          </a:p>
          <a:p>
            <a:pPr marL="171450" indent="-171450" defTabSz="914400">
              <a:lnSpc>
                <a:spcPct val="70000"/>
              </a:lnSpc>
              <a:buFont typeface="Arial" panose="020B0604020202020204" pitchFamily="34" charset="0"/>
              <a:buChar char="•"/>
            </a:pPr>
            <a:r>
              <a:rPr lang="en-US" sz="1100" dirty="0">
                <a:solidFill>
                  <a:schemeClr val="accent5">
                    <a:lumMod val="75000"/>
                  </a:schemeClr>
                </a:solidFill>
              </a:rPr>
              <a:t>45 neurologically and cognitively normal participants were administered a different randomly-selected form of the HVLT-R on two occasions. </a:t>
            </a:r>
          </a:p>
          <a:p>
            <a:pPr marL="171450" indent="-171450" defTabSz="914400">
              <a:lnSpc>
                <a:spcPct val="70000"/>
              </a:lnSpc>
              <a:buFont typeface="Arial" panose="020B0604020202020204" pitchFamily="34" charset="0"/>
              <a:buChar char="•"/>
            </a:pPr>
            <a:r>
              <a:rPr lang="en-US" sz="1100" dirty="0">
                <a:solidFill>
                  <a:schemeClr val="accent5">
                    <a:lumMod val="75000"/>
                  </a:schemeClr>
                </a:solidFill>
              </a:rPr>
              <a:t>The two studies conducted by </a:t>
            </a:r>
            <a:r>
              <a:rPr lang="en-US" sz="1100" dirty="0" err="1">
                <a:solidFill>
                  <a:schemeClr val="accent5">
                    <a:lumMod val="75000"/>
                  </a:schemeClr>
                </a:solidFill>
              </a:rPr>
              <a:t>Benedictet</a:t>
            </a:r>
            <a:r>
              <a:rPr lang="en-US" sz="1100" dirty="0">
                <a:solidFill>
                  <a:schemeClr val="accent5">
                    <a:lumMod val="75000"/>
                  </a:schemeClr>
                </a:solidFill>
              </a:rPr>
              <a:t> al, together with the comparison of forms reported, indicate that the six forms of the HVLT-R are equivalent for the recall trials. </a:t>
            </a:r>
          </a:p>
          <a:p>
            <a:endParaRPr lang="en-US" dirty="0"/>
          </a:p>
        </p:txBody>
      </p:sp>
    </p:spTree>
    <p:extLst>
      <p:ext uri="{BB962C8B-B14F-4D97-AF65-F5344CB8AC3E}">
        <p14:creationId xmlns:p14="http://schemas.microsoft.com/office/powerpoint/2010/main" val="4160032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429</Words>
  <Application>Microsoft Office PowerPoint</Application>
  <PresentationFormat>Letter Paper (8.5x11 in)</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Bookman Old Style</vt:lpstr>
      <vt:lpstr>Calibri</vt:lpstr>
      <vt:lpstr>Calibri Light</vt:lpstr>
      <vt:lpstr>Office Theme</vt:lpstr>
      <vt:lpstr>Hopkins Verbal Learning Test- Revised™ (HVLT-R™) Jason Brandt, PhD and Ralph H. B. Benedict, PhD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Hopkins Verbal Learning Test- Revised™ (HVLT-R™) Jason Brandt, PhD and Ralph H. B. Benedict, PhD</dc:title>
  <dc:creator>Kerri Fontenot</dc:creator>
  <cp:lastModifiedBy>Kerri Fontenot</cp:lastModifiedBy>
  <cp:revision>5</cp:revision>
  <dcterms:created xsi:type="dcterms:W3CDTF">2018-07-10T18:42:17Z</dcterms:created>
  <dcterms:modified xsi:type="dcterms:W3CDTF">2018-07-19T18:37:38Z</dcterms:modified>
</cp:coreProperties>
</file>