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EC4B-EEA6-4D88-9C03-2E495F43E828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1CF6-CAAF-4EE5-B32D-4E8EF2FEE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20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EC4B-EEA6-4D88-9C03-2E495F43E828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1CF6-CAAF-4EE5-B32D-4E8EF2FEE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06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EC4B-EEA6-4D88-9C03-2E495F43E828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1CF6-CAAF-4EE5-B32D-4E8EF2FEE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41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EC4B-EEA6-4D88-9C03-2E495F43E828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1CF6-CAAF-4EE5-B32D-4E8EF2FEE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5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EC4B-EEA6-4D88-9C03-2E495F43E828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1CF6-CAAF-4EE5-B32D-4E8EF2FEE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4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EC4B-EEA6-4D88-9C03-2E495F43E828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1CF6-CAAF-4EE5-B32D-4E8EF2FEE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86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EC4B-EEA6-4D88-9C03-2E495F43E828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1CF6-CAAF-4EE5-B32D-4E8EF2FEE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69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EC4B-EEA6-4D88-9C03-2E495F43E828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1CF6-CAAF-4EE5-B32D-4E8EF2FEE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8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EC4B-EEA6-4D88-9C03-2E495F43E828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1CF6-CAAF-4EE5-B32D-4E8EF2FEE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10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EC4B-EEA6-4D88-9C03-2E495F43E828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1CF6-CAAF-4EE5-B32D-4E8EF2FEE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9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EC4B-EEA6-4D88-9C03-2E495F43E828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1CF6-CAAF-4EE5-B32D-4E8EF2FEE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6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EC4B-EEA6-4D88-9C03-2E495F43E828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1CF6-CAAF-4EE5-B32D-4E8EF2FEE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8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543" y="446314"/>
            <a:ext cx="3634141" cy="747650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Frontal Systems Behavior Scale™ (</a:t>
            </a:r>
            <a:r>
              <a:rPr lang="en-US" sz="1600" b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FrSBe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™)</a:t>
            </a:r>
            <a:r>
              <a:rPr lang="en-US" sz="1600" b="1" dirty="0" smtClean="0">
                <a:latin typeface="Bookman Old Style" panose="02050604050505020204" pitchFamily="18" charset="0"/>
              </a:rPr>
              <a:t/>
            </a:r>
            <a:br>
              <a:rPr lang="en-US" sz="1600" b="1" dirty="0" smtClean="0">
                <a:latin typeface="Bookman Old Style" panose="02050604050505020204" pitchFamily="18" charset="0"/>
              </a:rPr>
            </a:br>
            <a:r>
              <a:rPr lang="en-US" sz="1100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Janet Grace, PhD, and Paul F. Malloy, PhD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193964"/>
            <a:ext cx="3942457" cy="7561118"/>
          </a:xfrm>
        </p:spPr>
        <p:txBody>
          <a:bodyPr>
            <a:normAutofit fontScale="250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Overview</a:t>
            </a:r>
          </a:p>
          <a:p>
            <a:pPr marR="0" lvl="0" defTabSz="914400">
              <a:lnSpc>
                <a:spcPct val="120000"/>
              </a:lnSpc>
              <a:spcBef>
                <a:spcPts val="0"/>
              </a:spcBef>
            </a:pP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The </a:t>
            </a:r>
            <a:r>
              <a:rPr lang="en-US" sz="4400" dirty="0" err="1">
                <a:solidFill>
                  <a:schemeClr val="accent5">
                    <a:lumMod val="75000"/>
                  </a:schemeClr>
                </a:solidFill>
              </a:rPr>
              <a:t>FrSBe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 fills a gap in the assessment of frontal systems behavioral syndromes by providing a means to identify and quantify disordered natural behavior so that problems may be targeted for treatment. </a:t>
            </a:r>
          </a:p>
          <a:p>
            <a:pPr marR="0" lvl="0" defTabSz="914400">
              <a:lnSpc>
                <a:spcPct val="120000"/>
              </a:lnSpc>
              <a:spcBef>
                <a:spcPts val="0"/>
              </a:spcBef>
            </a:pP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It provides a brief, reliable, and valid measure of the three frontal systems behavioral syndromes; apathy, disinhibition, and executive dysfunction. </a:t>
            </a:r>
          </a:p>
          <a:p>
            <a:pPr marR="0" lvl="0" defTabSz="914400">
              <a:lnSpc>
                <a:spcPct val="120000"/>
              </a:lnSpc>
              <a:spcBef>
                <a:spcPts val="0"/>
              </a:spcBef>
            </a:pP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Quantifies behavioral changes over time by including both baseline (retrospective) and current assessments of behavior. </a:t>
            </a:r>
          </a:p>
          <a:p>
            <a:pPr marR="0" lvl="0" defTabSz="914400">
              <a:lnSpc>
                <a:spcPct val="120000"/>
              </a:lnSpc>
              <a:spcBef>
                <a:spcPts val="0"/>
              </a:spcBef>
            </a:pP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It may also help focus behavioral interventions and potentially help target dysfunctional behaviors for psychopharmacological treatment.</a:t>
            </a:r>
          </a:p>
          <a:p>
            <a:pPr marR="0" lvl="0" defTabSz="914400">
              <a:lnSpc>
                <a:spcPct val="120000"/>
              </a:lnSpc>
              <a:spcBef>
                <a:spcPts val="0"/>
              </a:spcBef>
            </a:pP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Measurement of frontal behavioral syndromes may facilitate patient, family, and staff education.</a:t>
            </a: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Administration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Appropriate for ages 18 to 95 years.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Administration of the </a:t>
            </a:r>
            <a:r>
              <a:rPr lang="en-US" sz="4400" dirty="0" err="1">
                <a:solidFill>
                  <a:schemeClr val="accent5">
                    <a:lumMod val="75000"/>
                  </a:schemeClr>
                </a:solidFill>
              </a:rPr>
              <a:t>FrSBe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 requires approximately 10 minutes. 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Materials required for administration are one or both of the </a:t>
            </a:r>
            <a:r>
              <a:rPr lang="en-US" sz="4400" dirty="0" err="1">
                <a:solidFill>
                  <a:schemeClr val="accent5">
                    <a:lumMod val="75000"/>
                  </a:schemeClr>
                </a:solidFill>
              </a:rPr>
              <a:t>FrSBe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 rating forms (i.e. Self-Rating form and/or Family Rating Form), a hard-point pencil or pen, and a flat writing surface. 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The </a:t>
            </a:r>
            <a:r>
              <a:rPr lang="en-US" sz="4400" dirty="0" err="1">
                <a:solidFill>
                  <a:schemeClr val="accent5">
                    <a:lumMod val="75000"/>
                  </a:schemeClr>
                </a:solidFill>
              </a:rPr>
              <a:t>FrSBe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 can be individually or group administered.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Each item is rated on a </a:t>
            </a:r>
            <a:r>
              <a:rPr lang="en-US" sz="4400" dirty="0" err="1">
                <a:solidFill>
                  <a:schemeClr val="accent5">
                    <a:lumMod val="75000"/>
                  </a:schemeClr>
                </a:solidFill>
              </a:rPr>
              <a:t>likert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 response scale ranging from 1 to 5 (1=almost never, 2=seldom, 3=sometimes, 4=frequently, 5=almost always). 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Administration of the </a:t>
            </a:r>
            <a:r>
              <a:rPr lang="en-US" sz="4400" dirty="0" err="1">
                <a:solidFill>
                  <a:schemeClr val="accent5">
                    <a:lumMod val="75000"/>
                  </a:schemeClr>
                </a:solidFill>
              </a:rPr>
              <a:t>FrSBe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 requires approximately 10 minutes.</a:t>
            </a: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Scoring and Reporting </a:t>
            </a:r>
          </a:p>
          <a:p>
            <a:pPr marR="0" lvl="0" defTabSz="914400">
              <a:lnSpc>
                <a:spcPct val="120000"/>
              </a:lnSpc>
              <a:spcBef>
                <a:spcPts val="0"/>
              </a:spcBef>
            </a:pP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The </a:t>
            </a:r>
            <a:r>
              <a:rPr lang="en-US" sz="4400" dirty="0" err="1">
                <a:solidFill>
                  <a:schemeClr val="accent5">
                    <a:lumMod val="75000"/>
                  </a:schemeClr>
                </a:solidFill>
              </a:rPr>
              <a:t>FrSBe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 is a 46-item behavior rating and three subscale scores (Apathy, Disinhibition, and Executive Dysfunction). </a:t>
            </a:r>
          </a:p>
          <a:p>
            <a:pPr marR="0" lvl="0" defTabSz="914400">
              <a:lnSpc>
                <a:spcPct val="120000"/>
              </a:lnSpc>
              <a:spcBef>
                <a:spcPts val="0"/>
              </a:spcBef>
            </a:pP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The subscales- Apathy (A; 14 items), Disinhibition (D; 15 items), and Executive Dysfunction (E; 17 items)- correspond to the three behavioral syndromes described earlier. </a:t>
            </a:r>
          </a:p>
          <a:p>
            <a:pPr marR="0" lvl="0" defTabSz="914400">
              <a:lnSpc>
                <a:spcPct val="120000"/>
              </a:lnSpc>
              <a:spcBef>
                <a:spcPts val="0"/>
              </a:spcBef>
            </a:pP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The Self-Rating and Family Rating forms of the </a:t>
            </a:r>
            <a:r>
              <a:rPr lang="en-US" sz="4400" dirty="0" err="1">
                <a:solidFill>
                  <a:schemeClr val="accent5">
                    <a:lumMod val="75000"/>
                  </a:schemeClr>
                </a:solidFill>
              </a:rPr>
              <a:t>FrSBe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 each include response scales for rating behavior both prior to the illness or injury (BEFORE) and following the illness or injury (AFTER). </a:t>
            </a:r>
          </a:p>
          <a:p>
            <a:pPr marR="0" lvl="0" defTabSz="914400">
              <a:lnSpc>
                <a:spcPct val="120000"/>
              </a:lnSpc>
              <a:spcBef>
                <a:spcPts val="0"/>
              </a:spcBef>
            </a:pP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The </a:t>
            </a:r>
            <a:r>
              <a:rPr lang="en-US" sz="4400" dirty="0" err="1">
                <a:solidFill>
                  <a:schemeClr val="accent5">
                    <a:lumMod val="75000"/>
                  </a:schemeClr>
                </a:solidFill>
              </a:rPr>
              <a:t>FrSBe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 includes a total score as well as scores on three subscales that correspond to the three formal systems behavioral syndromes.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730829"/>
            <a:ext cx="2211884" cy="6368142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Administration</a:t>
            </a:r>
          </a:p>
          <a:p>
            <a:pPr algn="ctr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sz="1400" dirty="0" err="1" smtClean="0">
                <a:solidFill>
                  <a:schemeClr val="accent1">
                    <a:lumMod val="75000"/>
                  </a:schemeClr>
                </a:solidFill>
              </a:rPr>
              <a:t>FrSBe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is a rating scale designed to measure behaviors associated with damage to the frontal lobes and frontal systems of the brain. </a:t>
            </a:r>
          </a:p>
          <a:p>
            <a:pPr algn="ctr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Made for individuals ages 18-95 years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684" y="446314"/>
            <a:ext cx="1801277" cy="9006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786" y="2214562"/>
            <a:ext cx="1781175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22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145" y="175686"/>
            <a:ext cx="5915025" cy="2000249"/>
          </a:xfrm>
        </p:spPr>
        <p:txBody>
          <a:bodyPr>
            <a:normAutofit/>
          </a:bodyPr>
          <a:lstStyle/>
          <a:p>
            <a:pPr>
              <a:lnSpc>
                <a:spcPct val="9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3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Reliability, Validity, and Norms</a:t>
            </a:r>
          </a:p>
          <a:p>
            <a:pPr marL="171450" indent="-171450" defTabSz="9144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5">
                    <a:lumMod val="75000"/>
                  </a:schemeClr>
                </a:solidFill>
              </a:rPr>
              <a:t>Normative data are derived from a community-based sample of 436 men and women for two levels of education. </a:t>
            </a:r>
          </a:p>
          <a:p>
            <a:pPr marL="171450" indent="-171450" defTabSz="91440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5">
                    <a:lumMod val="75000"/>
                  </a:schemeClr>
                </a:solidFill>
              </a:rPr>
              <a:t>Data are also provided for several clinical groups, including patients with frontotemporal dementia, frontal lesions, </a:t>
            </a:r>
            <a:r>
              <a:rPr lang="en-US" sz="1200" dirty="0" err="1">
                <a:solidFill>
                  <a:schemeClr val="accent5">
                    <a:lumMod val="75000"/>
                  </a:schemeClr>
                </a:solidFill>
              </a:rPr>
              <a:t>nonfrontal</a:t>
            </a:r>
            <a:r>
              <a:rPr lang="en-US" sz="1200" dirty="0">
                <a:solidFill>
                  <a:schemeClr val="accent5">
                    <a:lumMod val="75000"/>
                  </a:schemeClr>
                </a:solidFill>
              </a:rPr>
              <a:t> stroke, head injury, Alzheimer’s disease, Huntington’s disease, and Parkinson’s disease.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6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422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Bookman Old Style</vt:lpstr>
      <vt:lpstr>Calibri</vt:lpstr>
      <vt:lpstr>Calibri Light</vt:lpstr>
      <vt:lpstr>Times New Roman</vt:lpstr>
      <vt:lpstr>Office Theme</vt:lpstr>
      <vt:lpstr>Frontal Systems Behavior Scale™ (FrSBe™) Janet Grace, PhD, and Paul F. Malloy, PhD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Frontal Systems Behavior Scale™ (FrSBe™) Janet Grace, PhD, and Paul F. Malloy, PhD</dc:title>
  <dc:creator>Kerri Fontenot</dc:creator>
  <cp:lastModifiedBy>Kerri Fontenot</cp:lastModifiedBy>
  <cp:revision>4</cp:revision>
  <dcterms:created xsi:type="dcterms:W3CDTF">2018-07-18T17:43:21Z</dcterms:created>
  <dcterms:modified xsi:type="dcterms:W3CDTF">2018-08-06T18:11:48Z</dcterms:modified>
</cp:coreProperties>
</file>