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3" autoAdjust="0"/>
    <p:restoredTop sz="94660"/>
  </p:normalViewPr>
  <p:slideViewPr>
    <p:cSldViewPr snapToGrid="0">
      <p:cViewPr varScale="1">
        <p:scale>
          <a:sx n="88" d="100"/>
          <a:sy n="88" d="100"/>
        </p:scale>
        <p:origin x="284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C649A9-E7A0-4196-9A2E-6B97B4DE7EC6}"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A3F39-8DA6-4166-AA1B-3DEF779B9293}" type="slidenum">
              <a:rPr lang="en-US" smtClean="0"/>
              <a:t>‹#›</a:t>
            </a:fld>
            <a:endParaRPr lang="en-US"/>
          </a:p>
        </p:txBody>
      </p:sp>
    </p:spTree>
    <p:extLst>
      <p:ext uri="{BB962C8B-B14F-4D97-AF65-F5344CB8AC3E}">
        <p14:creationId xmlns:p14="http://schemas.microsoft.com/office/powerpoint/2010/main" val="914366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C649A9-E7A0-4196-9A2E-6B97B4DE7EC6}"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A3F39-8DA6-4166-AA1B-3DEF779B9293}" type="slidenum">
              <a:rPr lang="en-US" smtClean="0"/>
              <a:t>‹#›</a:t>
            </a:fld>
            <a:endParaRPr lang="en-US"/>
          </a:p>
        </p:txBody>
      </p:sp>
    </p:spTree>
    <p:extLst>
      <p:ext uri="{BB962C8B-B14F-4D97-AF65-F5344CB8AC3E}">
        <p14:creationId xmlns:p14="http://schemas.microsoft.com/office/powerpoint/2010/main" val="3052178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C649A9-E7A0-4196-9A2E-6B97B4DE7EC6}"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A3F39-8DA6-4166-AA1B-3DEF779B9293}" type="slidenum">
              <a:rPr lang="en-US" smtClean="0"/>
              <a:t>‹#›</a:t>
            </a:fld>
            <a:endParaRPr lang="en-US"/>
          </a:p>
        </p:txBody>
      </p:sp>
    </p:spTree>
    <p:extLst>
      <p:ext uri="{BB962C8B-B14F-4D97-AF65-F5344CB8AC3E}">
        <p14:creationId xmlns:p14="http://schemas.microsoft.com/office/powerpoint/2010/main" val="3552154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C649A9-E7A0-4196-9A2E-6B97B4DE7EC6}"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A3F39-8DA6-4166-AA1B-3DEF779B9293}" type="slidenum">
              <a:rPr lang="en-US" smtClean="0"/>
              <a:t>‹#›</a:t>
            </a:fld>
            <a:endParaRPr lang="en-US"/>
          </a:p>
        </p:txBody>
      </p:sp>
    </p:spTree>
    <p:extLst>
      <p:ext uri="{BB962C8B-B14F-4D97-AF65-F5344CB8AC3E}">
        <p14:creationId xmlns:p14="http://schemas.microsoft.com/office/powerpoint/2010/main" val="72474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C649A9-E7A0-4196-9A2E-6B97B4DE7EC6}" type="datetimeFigureOut">
              <a:rPr lang="en-US" smtClean="0"/>
              <a:t>7/19/2018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A3F39-8DA6-4166-AA1B-3DEF779B9293}" type="slidenum">
              <a:rPr lang="en-US" smtClean="0"/>
              <a:t>‹#›</a:t>
            </a:fld>
            <a:endParaRPr lang="en-US"/>
          </a:p>
        </p:txBody>
      </p:sp>
    </p:spTree>
    <p:extLst>
      <p:ext uri="{BB962C8B-B14F-4D97-AF65-F5344CB8AC3E}">
        <p14:creationId xmlns:p14="http://schemas.microsoft.com/office/powerpoint/2010/main" val="2543594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C649A9-E7A0-4196-9A2E-6B97B4DE7EC6}" type="datetimeFigureOut">
              <a:rPr lang="en-US" smtClean="0"/>
              <a:t>7/19/2018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A3F39-8DA6-4166-AA1B-3DEF779B9293}" type="slidenum">
              <a:rPr lang="en-US" smtClean="0"/>
              <a:t>‹#›</a:t>
            </a:fld>
            <a:endParaRPr lang="en-US"/>
          </a:p>
        </p:txBody>
      </p:sp>
    </p:spTree>
    <p:extLst>
      <p:ext uri="{BB962C8B-B14F-4D97-AF65-F5344CB8AC3E}">
        <p14:creationId xmlns:p14="http://schemas.microsoft.com/office/powerpoint/2010/main" val="883147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C649A9-E7A0-4196-9A2E-6B97B4DE7EC6}" type="datetimeFigureOut">
              <a:rPr lang="en-US" smtClean="0"/>
              <a:t>7/19/2018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AA3F39-8DA6-4166-AA1B-3DEF779B9293}" type="slidenum">
              <a:rPr lang="en-US" smtClean="0"/>
              <a:t>‹#›</a:t>
            </a:fld>
            <a:endParaRPr lang="en-US"/>
          </a:p>
        </p:txBody>
      </p:sp>
    </p:spTree>
    <p:extLst>
      <p:ext uri="{BB962C8B-B14F-4D97-AF65-F5344CB8AC3E}">
        <p14:creationId xmlns:p14="http://schemas.microsoft.com/office/powerpoint/2010/main" val="3424044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C649A9-E7A0-4196-9A2E-6B97B4DE7EC6}" type="datetimeFigureOut">
              <a:rPr lang="en-US" smtClean="0"/>
              <a:t>7/19/2018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AA3F39-8DA6-4166-AA1B-3DEF779B9293}" type="slidenum">
              <a:rPr lang="en-US" smtClean="0"/>
              <a:t>‹#›</a:t>
            </a:fld>
            <a:endParaRPr lang="en-US"/>
          </a:p>
        </p:txBody>
      </p:sp>
    </p:spTree>
    <p:extLst>
      <p:ext uri="{BB962C8B-B14F-4D97-AF65-F5344CB8AC3E}">
        <p14:creationId xmlns:p14="http://schemas.microsoft.com/office/powerpoint/2010/main" val="2744716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649A9-E7A0-4196-9A2E-6B97B4DE7EC6}" type="datetimeFigureOut">
              <a:rPr lang="en-US" smtClean="0"/>
              <a:t>7/19/2018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AA3F39-8DA6-4166-AA1B-3DEF779B9293}" type="slidenum">
              <a:rPr lang="en-US" smtClean="0"/>
              <a:t>‹#›</a:t>
            </a:fld>
            <a:endParaRPr lang="en-US"/>
          </a:p>
        </p:txBody>
      </p:sp>
    </p:spTree>
    <p:extLst>
      <p:ext uri="{BB962C8B-B14F-4D97-AF65-F5344CB8AC3E}">
        <p14:creationId xmlns:p14="http://schemas.microsoft.com/office/powerpoint/2010/main" val="373316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649A9-E7A0-4196-9A2E-6B97B4DE7EC6}" type="datetimeFigureOut">
              <a:rPr lang="en-US" smtClean="0"/>
              <a:t>7/19/2018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A3F39-8DA6-4166-AA1B-3DEF779B9293}" type="slidenum">
              <a:rPr lang="en-US" smtClean="0"/>
              <a:t>‹#›</a:t>
            </a:fld>
            <a:endParaRPr lang="en-US"/>
          </a:p>
        </p:txBody>
      </p:sp>
    </p:spTree>
    <p:extLst>
      <p:ext uri="{BB962C8B-B14F-4D97-AF65-F5344CB8AC3E}">
        <p14:creationId xmlns:p14="http://schemas.microsoft.com/office/powerpoint/2010/main" val="1833757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649A9-E7A0-4196-9A2E-6B97B4DE7EC6}" type="datetimeFigureOut">
              <a:rPr lang="en-US" smtClean="0"/>
              <a:t>7/19/2018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A3F39-8DA6-4166-AA1B-3DEF779B9293}" type="slidenum">
              <a:rPr lang="en-US" smtClean="0"/>
              <a:t>‹#›</a:t>
            </a:fld>
            <a:endParaRPr lang="en-US"/>
          </a:p>
        </p:txBody>
      </p:sp>
    </p:spTree>
    <p:extLst>
      <p:ext uri="{BB962C8B-B14F-4D97-AF65-F5344CB8AC3E}">
        <p14:creationId xmlns:p14="http://schemas.microsoft.com/office/powerpoint/2010/main" val="2914065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DC649A9-E7A0-4196-9A2E-6B97B4DE7EC6}" type="datetimeFigureOut">
              <a:rPr lang="en-US" smtClean="0"/>
              <a:t>7/19/2018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5AA3F39-8DA6-4166-AA1B-3DEF779B9293}" type="slidenum">
              <a:rPr lang="en-US" smtClean="0"/>
              <a:t>‹#›</a:t>
            </a:fld>
            <a:endParaRPr lang="en-US"/>
          </a:p>
        </p:txBody>
      </p:sp>
    </p:spTree>
    <p:extLst>
      <p:ext uri="{BB962C8B-B14F-4D97-AF65-F5344CB8AC3E}">
        <p14:creationId xmlns:p14="http://schemas.microsoft.com/office/powerpoint/2010/main" val="2622659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2943" y="483158"/>
            <a:ext cx="3737149" cy="747765"/>
          </a:xfrm>
        </p:spPr>
        <p:txBody>
          <a:bodyPr>
            <a:normAutofit/>
          </a:bodyPr>
          <a:lstStyle/>
          <a:p>
            <a:pPr defTabSz="914400"/>
            <a:r>
              <a:rPr lang="en-US" sz="1600" b="1" dirty="0">
                <a:solidFill>
                  <a:schemeClr val="accent5">
                    <a:lumMod val="75000"/>
                  </a:schemeClr>
                </a:solidFill>
                <a:latin typeface="Bookman Old Style" panose="02050604050505020204" pitchFamily="18" charset="0"/>
                <a:ea typeface="+mn-ea"/>
                <a:cs typeface="+mn-cs"/>
              </a:rPr>
              <a:t>Brief Visuospatial Memory Test- Revised™ (BVMT-R™)</a:t>
            </a:r>
            <a:br>
              <a:rPr lang="en-US" sz="1600" b="1" dirty="0">
                <a:solidFill>
                  <a:schemeClr val="accent5">
                    <a:lumMod val="75000"/>
                  </a:schemeClr>
                </a:solidFill>
                <a:latin typeface="Bookman Old Style" panose="02050604050505020204" pitchFamily="18" charset="0"/>
                <a:ea typeface="+mn-ea"/>
                <a:cs typeface="+mn-cs"/>
              </a:rPr>
            </a:br>
            <a:r>
              <a:rPr lang="en-US" sz="1100" i="1" dirty="0">
                <a:solidFill>
                  <a:schemeClr val="accent5">
                    <a:lumMod val="75000"/>
                  </a:schemeClr>
                </a:solidFill>
                <a:latin typeface="Bookman Old Style" panose="02050604050505020204" pitchFamily="18" charset="0"/>
                <a:ea typeface="+mn-ea"/>
                <a:cs typeface="+mn-cs"/>
              </a:rPr>
              <a:t>Ralph H. Benedict, PhD</a:t>
            </a:r>
          </a:p>
        </p:txBody>
      </p:sp>
      <p:sp>
        <p:nvSpPr>
          <p:cNvPr id="3" name="Content Placeholder 2"/>
          <p:cNvSpPr>
            <a:spLocks noGrp="1"/>
          </p:cNvSpPr>
          <p:nvPr>
            <p:ph idx="1"/>
          </p:nvPr>
        </p:nvSpPr>
        <p:spPr>
          <a:xfrm>
            <a:off x="2862943" y="1502229"/>
            <a:ext cx="3864427" cy="7184571"/>
          </a:xfrm>
        </p:spPr>
        <p:txBody>
          <a:bodyPr>
            <a:normAutofit fontScale="40000" lnSpcReduction="20000"/>
          </a:bodyPr>
          <a:lstStyle/>
          <a:p>
            <a:pPr marL="0" indent="0">
              <a:buNone/>
            </a:pPr>
            <a:r>
              <a:rPr lang="en-US" sz="3000" b="1" dirty="0">
                <a:solidFill>
                  <a:schemeClr val="accent5">
                    <a:lumMod val="75000"/>
                  </a:schemeClr>
                </a:solidFill>
                <a:latin typeface="Bookman Old Style" panose="02050604050505020204" pitchFamily="18" charset="0"/>
              </a:rPr>
              <a:t>Overview </a:t>
            </a:r>
          </a:p>
          <a:p>
            <a:pPr lvl="0" defTabSz="914400">
              <a:spcBef>
                <a:spcPts val="600"/>
              </a:spcBef>
            </a:pPr>
            <a:r>
              <a:rPr lang="en-US" sz="2800" dirty="0">
                <a:solidFill>
                  <a:schemeClr val="accent5">
                    <a:lumMod val="75000"/>
                  </a:schemeClr>
                </a:solidFill>
              </a:rPr>
              <a:t>A measure of visuospatial memory, the BVMT-R can be used as a part of a large neuropsychological battery, as a screening measure, and as a repeat measure to document changes over time. </a:t>
            </a:r>
          </a:p>
          <a:p>
            <a:pPr lvl="0" defTabSz="914400">
              <a:spcBef>
                <a:spcPts val="600"/>
              </a:spcBef>
            </a:pPr>
            <a:r>
              <a:rPr lang="en-US" sz="2800" dirty="0">
                <a:solidFill>
                  <a:schemeClr val="accent5">
                    <a:lumMod val="75000"/>
                  </a:schemeClr>
                </a:solidFill>
              </a:rPr>
              <a:t>In three Learning Trials, the respondent views the stimulus page for 10 seconds and is asked to draw as many of the figures as possible in their correct location on a page in the response booklet. </a:t>
            </a:r>
          </a:p>
          <a:p>
            <a:pPr lvl="0" defTabSz="914400">
              <a:spcBef>
                <a:spcPts val="600"/>
              </a:spcBef>
            </a:pPr>
            <a:r>
              <a:rPr lang="en-US" sz="2800" dirty="0">
                <a:solidFill>
                  <a:schemeClr val="accent5">
                    <a:lumMod val="75000"/>
                  </a:schemeClr>
                </a:solidFill>
              </a:rPr>
              <a:t>A Delayed Recall Trial is administered after a 25-minute delay. </a:t>
            </a:r>
          </a:p>
          <a:p>
            <a:pPr lvl="0" defTabSz="914400">
              <a:spcBef>
                <a:spcPts val="600"/>
              </a:spcBef>
            </a:pPr>
            <a:r>
              <a:rPr lang="en-US" sz="2800" dirty="0">
                <a:solidFill>
                  <a:schemeClr val="accent5">
                    <a:lumMod val="75000"/>
                  </a:schemeClr>
                </a:solidFill>
              </a:rPr>
              <a:t>Last, a Recognition Trial, in which the respondent is asked to identify which of 12 figures were included among the original geometric figures, is administered.</a:t>
            </a:r>
          </a:p>
          <a:p>
            <a:pPr lvl="0" defTabSz="914400">
              <a:spcBef>
                <a:spcPts val="600"/>
              </a:spcBef>
            </a:pPr>
            <a:r>
              <a:rPr lang="en-US" sz="2800" dirty="0">
                <a:solidFill>
                  <a:schemeClr val="accent5">
                    <a:lumMod val="75000"/>
                  </a:schemeClr>
                </a:solidFill>
              </a:rPr>
              <a:t>Designed for easy administration in clinical settings or at the bedside. </a:t>
            </a:r>
          </a:p>
          <a:p>
            <a:pPr lvl="0" defTabSz="914400">
              <a:spcBef>
                <a:spcPts val="600"/>
              </a:spcBef>
            </a:pPr>
            <a:r>
              <a:rPr lang="en-US" sz="2800" dirty="0">
                <a:solidFill>
                  <a:schemeClr val="accent5">
                    <a:lumMod val="75000"/>
                  </a:schemeClr>
                </a:solidFill>
              </a:rPr>
              <a:t>Six equivalent, alternate stimulus forms consist of six geometric figures printed in a 2 x 3 array on separate pages. </a:t>
            </a:r>
          </a:p>
          <a:p>
            <a:pPr marL="0" indent="0">
              <a:buNone/>
            </a:pPr>
            <a:r>
              <a:rPr lang="en-US" sz="3000" b="1" dirty="0">
                <a:solidFill>
                  <a:schemeClr val="accent5">
                    <a:lumMod val="75000"/>
                  </a:schemeClr>
                </a:solidFill>
                <a:latin typeface="Bookman Old Style" panose="02050604050505020204" pitchFamily="18" charset="0"/>
              </a:rPr>
              <a:t>Administration </a:t>
            </a:r>
          </a:p>
          <a:p>
            <a:pPr defTabSz="914400">
              <a:spcBef>
                <a:spcPts val="600"/>
              </a:spcBef>
            </a:pPr>
            <a:r>
              <a:rPr lang="en-US" sz="2800" dirty="0">
                <a:solidFill>
                  <a:schemeClr val="accent5">
                    <a:lumMod val="75000"/>
                  </a:schemeClr>
                </a:solidFill>
              </a:rPr>
              <a:t>Appropriate for ages 18 to 79. </a:t>
            </a:r>
          </a:p>
          <a:p>
            <a:pPr defTabSz="914400">
              <a:spcBef>
                <a:spcPts val="600"/>
              </a:spcBef>
            </a:pPr>
            <a:r>
              <a:rPr lang="en-US" sz="2800" dirty="0">
                <a:solidFill>
                  <a:schemeClr val="accent5">
                    <a:lumMod val="75000"/>
                  </a:schemeClr>
                </a:solidFill>
              </a:rPr>
              <a:t>Takes 45 minutes to administer, 25 minutes to score. </a:t>
            </a:r>
          </a:p>
          <a:p>
            <a:pPr defTabSz="914400">
              <a:spcBef>
                <a:spcPts val="600"/>
              </a:spcBef>
            </a:pPr>
            <a:r>
              <a:rPr lang="en-US" sz="2800" dirty="0">
                <a:solidFill>
                  <a:schemeClr val="accent5">
                    <a:lumMod val="75000"/>
                  </a:schemeClr>
                </a:solidFill>
              </a:rPr>
              <a:t>Respondents should have normal or corrected vision and hearing sufficient to perceive the test stimuli and comprehend the test instructions accurately. </a:t>
            </a:r>
          </a:p>
          <a:p>
            <a:pPr defTabSz="914400">
              <a:spcBef>
                <a:spcPts val="600"/>
              </a:spcBef>
            </a:pPr>
            <a:r>
              <a:rPr lang="en-US" sz="2800" dirty="0">
                <a:solidFill>
                  <a:schemeClr val="accent5">
                    <a:lumMod val="75000"/>
                  </a:schemeClr>
                </a:solidFill>
              </a:rPr>
              <a:t>Among Clinical populations with known or suspected brain dysfunction, these requirements may not be fully met. </a:t>
            </a:r>
          </a:p>
          <a:p>
            <a:pPr defTabSz="914400">
              <a:spcBef>
                <a:spcPts val="600"/>
              </a:spcBef>
            </a:pPr>
            <a:r>
              <a:rPr lang="en-US" sz="2800" dirty="0">
                <a:solidFill>
                  <a:schemeClr val="accent5">
                    <a:lumMod val="75000"/>
                  </a:schemeClr>
                </a:solidFill>
              </a:rPr>
              <a:t>In such cases, reliability and validity of the BVMT-R data will depend upon the expertise of the examiner. </a:t>
            </a:r>
          </a:p>
          <a:p>
            <a:pPr defTabSz="914400">
              <a:spcBef>
                <a:spcPts val="600"/>
              </a:spcBef>
            </a:pPr>
            <a:r>
              <a:rPr lang="en-US" sz="2800" dirty="0">
                <a:solidFill>
                  <a:schemeClr val="accent5">
                    <a:lumMod val="75000"/>
                  </a:schemeClr>
                </a:solidFill>
              </a:rPr>
              <a:t>Before presentation of each learning trial, the respondent’s attention should be fixed at the point where the Recall Stimulus Booklet will be positioned. </a:t>
            </a:r>
          </a:p>
          <a:p>
            <a:pPr defTabSz="914400">
              <a:spcBef>
                <a:spcPts val="600"/>
              </a:spcBef>
            </a:pPr>
            <a:r>
              <a:rPr lang="en-US" sz="2800" dirty="0">
                <a:solidFill>
                  <a:schemeClr val="accent5">
                    <a:lumMod val="75000"/>
                  </a:schemeClr>
                </a:solidFill>
              </a:rPr>
              <a:t>The respondent is permitted as much time as necessary for the task, and he or she is encouraged to draw the designs as precisely as possibly (use of an eraser is permitted). </a:t>
            </a:r>
          </a:p>
          <a:p>
            <a:pPr marL="0" indent="0">
              <a:buNone/>
            </a:pPr>
            <a:r>
              <a:rPr lang="en-US" sz="3000" b="1" dirty="0">
                <a:solidFill>
                  <a:schemeClr val="accent5">
                    <a:lumMod val="75000"/>
                  </a:schemeClr>
                </a:solidFill>
                <a:latin typeface="Bookman Old Style" panose="02050604050505020204" pitchFamily="18" charset="0"/>
              </a:rPr>
              <a:t>Scoring and Reporting</a:t>
            </a:r>
          </a:p>
          <a:p>
            <a:pPr lvl="0" defTabSz="914400">
              <a:spcBef>
                <a:spcPts val="600"/>
              </a:spcBef>
            </a:pPr>
            <a:r>
              <a:rPr lang="en-US" sz="2800" dirty="0">
                <a:solidFill>
                  <a:schemeClr val="accent5">
                    <a:lumMod val="75000"/>
                  </a:schemeClr>
                </a:solidFill>
              </a:rPr>
              <a:t>Twelve scores may be derived from BVMT-R performance. </a:t>
            </a:r>
          </a:p>
          <a:p>
            <a:pPr lvl="0" defTabSz="914400">
              <a:spcBef>
                <a:spcPts val="600"/>
              </a:spcBef>
            </a:pPr>
            <a:r>
              <a:rPr lang="en-US" sz="2800" dirty="0">
                <a:solidFill>
                  <a:schemeClr val="accent5">
                    <a:lumMod val="75000"/>
                  </a:schemeClr>
                </a:solidFill>
              </a:rPr>
              <a:t>Recall performance is recorded for each of the immediate recall trials (Trial 1, Trail 2, and Trial 3) and for the delayed recall trial (Delayed Recall).</a:t>
            </a:r>
          </a:p>
          <a:p>
            <a:pPr lvl="0" defTabSz="914400">
              <a:spcBef>
                <a:spcPts val="600"/>
              </a:spcBef>
            </a:pPr>
            <a:r>
              <a:rPr lang="en-US" sz="2800" dirty="0">
                <a:solidFill>
                  <a:schemeClr val="accent5">
                    <a:lumMod val="75000"/>
                  </a:schemeClr>
                </a:solidFill>
              </a:rPr>
              <a:t>The recall scores are combined to form three additional summary measures of learning and memory. </a:t>
            </a:r>
          </a:p>
          <a:p>
            <a:pPr lvl="0" defTabSz="914400">
              <a:spcBef>
                <a:spcPts val="600"/>
              </a:spcBef>
            </a:pPr>
            <a:r>
              <a:rPr lang="en-US" sz="2800" dirty="0">
                <a:solidFill>
                  <a:schemeClr val="accent5">
                    <a:lumMod val="75000"/>
                  </a:schemeClr>
                </a:solidFill>
              </a:rPr>
              <a:t>Recognition Hits and False Alarms are recorded during the delayed recognition task. Recognition Hits are calculated as the number of correct “YES” responses to target items, and Recognition False Alarms are calculated as the number of incorrect “yes” responses to </a:t>
            </a:r>
            <a:r>
              <a:rPr lang="en-US" sz="2800" dirty="0" err="1">
                <a:solidFill>
                  <a:schemeClr val="accent5">
                    <a:lumMod val="75000"/>
                  </a:schemeClr>
                </a:solidFill>
              </a:rPr>
              <a:t>nontarget</a:t>
            </a:r>
            <a:r>
              <a:rPr lang="en-US" sz="2800" dirty="0">
                <a:solidFill>
                  <a:schemeClr val="accent5">
                    <a:lumMod val="75000"/>
                  </a:schemeClr>
                </a:solidFill>
              </a:rPr>
              <a:t> items. </a:t>
            </a:r>
          </a:p>
          <a:p>
            <a:pPr marL="0" indent="0">
              <a:buNone/>
            </a:pPr>
            <a:endParaRPr lang="en-US" dirty="0"/>
          </a:p>
        </p:txBody>
      </p:sp>
      <p:sp>
        <p:nvSpPr>
          <p:cNvPr id="4" name="Text Placeholder 3"/>
          <p:cNvSpPr>
            <a:spLocks noGrp="1"/>
          </p:cNvSpPr>
          <p:nvPr>
            <p:ph type="body" sz="half" idx="2"/>
          </p:nvPr>
        </p:nvSpPr>
        <p:spPr>
          <a:xfrm>
            <a:off x="385295" y="2122714"/>
            <a:ext cx="2211884" cy="6400800"/>
          </a:xfrm>
          <a:solidFill>
            <a:schemeClr val="accent3">
              <a:lumMod val="20000"/>
              <a:lumOff val="80000"/>
            </a:schemeClr>
          </a:solidFill>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algn="ctr"/>
            <a:r>
              <a:rPr lang="en-US" b="1" dirty="0" smtClean="0">
                <a:solidFill>
                  <a:schemeClr val="accent1">
                    <a:lumMod val="75000"/>
                  </a:schemeClr>
                </a:solidFill>
                <a:latin typeface="Bookman Old Style" panose="02050604050505020204" pitchFamily="18" charset="0"/>
              </a:rPr>
              <a:t>Applications</a:t>
            </a:r>
          </a:p>
          <a:p>
            <a:pPr algn="ctr"/>
            <a:r>
              <a:rPr lang="en-US" dirty="0">
                <a:solidFill>
                  <a:schemeClr val="accent1">
                    <a:lumMod val="75000"/>
                  </a:schemeClr>
                </a:solidFill>
              </a:rPr>
              <a:t>A measure of visuospatial </a:t>
            </a:r>
            <a:r>
              <a:rPr lang="en-US" dirty="0" smtClean="0">
                <a:solidFill>
                  <a:schemeClr val="accent1">
                    <a:lumMod val="75000"/>
                  </a:schemeClr>
                </a:solidFill>
              </a:rPr>
              <a:t>memory.</a:t>
            </a:r>
          </a:p>
          <a:p>
            <a:pPr algn="ctr"/>
            <a:r>
              <a:rPr lang="en-US" dirty="0" smtClean="0">
                <a:solidFill>
                  <a:schemeClr val="accent1">
                    <a:lumMod val="75000"/>
                  </a:schemeClr>
                </a:solidFill>
              </a:rPr>
              <a:t>The </a:t>
            </a:r>
            <a:r>
              <a:rPr lang="en-US" dirty="0">
                <a:solidFill>
                  <a:schemeClr val="accent1">
                    <a:lumMod val="75000"/>
                  </a:schemeClr>
                </a:solidFill>
              </a:rPr>
              <a:t>BVMT-R can be used as part of a large neuropsychological battery, as a screening measure, and as a repeat measure to document changes over time</a:t>
            </a:r>
            <a:r>
              <a:rPr lang="en-US" dirty="0" smtClean="0">
                <a:solidFill>
                  <a:schemeClr val="accent1">
                    <a:lumMod val="75000"/>
                  </a:schemeClr>
                </a:solidFill>
              </a:rPr>
              <a:t>.</a:t>
            </a:r>
          </a:p>
          <a:p>
            <a:pPr algn="ctr"/>
            <a:r>
              <a:rPr lang="en-US" dirty="0" smtClean="0">
                <a:solidFill>
                  <a:schemeClr val="accent1">
                    <a:lumMod val="75000"/>
                  </a:schemeClr>
                </a:solidFill>
              </a:rPr>
              <a:t>Designed for </a:t>
            </a:r>
            <a:r>
              <a:rPr lang="en-US" smtClean="0">
                <a:solidFill>
                  <a:schemeClr val="accent1">
                    <a:lumMod val="75000"/>
                  </a:schemeClr>
                </a:solidFill>
              </a:rPr>
              <a:t>individuals ages 18-79 years. </a:t>
            </a:r>
            <a:endParaRPr lang="en-US" dirty="0">
              <a:solidFill>
                <a:schemeClr val="accent1">
                  <a:lumMod val="75000"/>
                </a:schemeClr>
              </a:solidFill>
            </a:endParaRPr>
          </a:p>
        </p:txBody>
      </p:sp>
      <p:pic>
        <p:nvPicPr>
          <p:cNvPr id="5" name="Picture 4"/>
          <p:cNvPicPr>
            <a:picLocks noChangeAspect="1"/>
          </p:cNvPicPr>
          <p:nvPr/>
        </p:nvPicPr>
        <p:blipFill>
          <a:blip r:embed="rId2"/>
          <a:stretch>
            <a:fillRect/>
          </a:stretch>
        </p:blipFill>
        <p:spPr>
          <a:xfrm>
            <a:off x="502084" y="601590"/>
            <a:ext cx="1801277" cy="900639"/>
          </a:xfrm>
          <a:prstGeom prst="rect">
            <a:avLst/>
          </a:prstGeom>
        </p:spPr>
      </p:pic>
      <p:pic>
        <p:nvPicPr>
          <p:cNvPr id="6" name="Picture 5"/>
          <p:cNvPicPr>
            <a:picLocks noChangeAspect="1"/>
          </p:cNvPicPr>
          <p:nvPr/>
        </p:nvPicPr>
        <p:blipFill>
          <a:blip r:embed="rId3"/>
          <a:stretch>
            <a:fillRect/>
          </a:stretch>
        </p:blipFill>
        <p:spPr>
          <a:xfrm>
            <a:off x="605412" y="2563691"/>
            <a:ext cx="1771650" cy="2305050"/>
          </a:xfrm>
          <a:prstGeom prst="rect">
            <a:avLst/>
          </a:prstGeom>
        </p:spPr>
      </p:pic>
    </p:spTree>
    <p:extLst>
      <p:ext uri="{BB962C8B-B14F-4D97-AF65-F5344CB8AC3E}">
        <p14:creationId xmlns:p14="http://schemas.microsoft.com/office/powerpoint/2010/main" val="3300835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30235" y="693177"/>
            <a:ext cx="5915025" cy="1557653"/>
          </a:xfrm>
        </p:spPr>
        <p:txBody>
          <a:bodyPr>
            <a:normAutofit/>
          </a:bodyPr>
          <a:lstStyle/>
          <a:p>
            <a:r>
              <a:rPr lang="en-US" sz="1200" b="1" dirty="0">
                <a:solidFill>
                  <a:schemeClr val="accent5">
                    <a:lumMod val="75000"/>
                  </a:schemeClr>
                </a:solidFill>
                <a:latin typeface="Bookman Old Style" panose="02050604050505020204" pitchFamily="18" charset="0"/>
              </a:rPr>
              <a:t>Reliability, Validity, and Norms  </a:t>
            </a:r>
          </a:p>
          <a:p>
            <a:pPr marL="171450" lvl="0" indent="-171450" defTabSz="914400">
              <a:lnSpc>
                <a:spcPct val="70000"/>
              </a:lnSpc>
              <a:spcBef>
                <a:spcPts val="600"/>
              </a:spcBef>
              <a:buFont typeface="Arial" panose="020B0604020202020204" pitchFamily="34" charset="0"/>
              <a:buChar char="•"/>
            </a:pPr>
            <a:r>
              <a:rPr lang="en-US" sz="1100" dirty="0">
                <a:solidFill>
                  <a:schemeClr val="accent5">
                    <a:lumMod val="75000"/>
                  </a:schemeClr>
                </a:solidFill>
              </a:rPr>
              <a:t>The interrater reliability for the BVMT-R was assessed in randomly selected subtests of the normative and patient groups. </a:t>
            </a:r>
          </a:p>
          <a:p>
            <a:pPr marL="171450" lvl="0" indent="-171450" defTabSz="914400">
              <a:lnSpc>
                <a:spcPct val="70000"/>
              </a:lnSpc>
              <a:spcBef>
                <a:spcPts val="600"/>
              </a:spcBef>
              <a:buFont typeface="Arial" panose="020B0604020202020204" pitchFamily="34" charset="0"/>
              <a:buChar char="•"/>
            </a:pPr>
            <a:r>
              <a:rPr lang="en-US" sz="1100" dirty="0">
                <a:solidFill>
                  <a:schemeClr val="accent5">
                    <a:lumMod val="75000"/>
                  </a:schemeClr>
                </a:solidFill>
              </a:rPr>
              <a:t>All of the BVMT-R protocols were scored by the author, who served as a primary rater. </a:t>
            </a:r>
          </a:p>
          <a:p>
            <a:pPr marL="171450" lvl="0" indent="-171450" defTabSz="914400">
              <a:lnSpc>
                <a:spcPct val="70000"/>
              </a:lnSpc>
              <a:spcBef>
                <a:spcPts val="600"/>
              </a:spcBef>
              <a:buFont typeface="Arial" panose="020B0604020202020204" pitchFamily="34" charset="0"/>
              <a:buChar char="•"/>
            </a:pPr>
            <a:r>
              <a:rPr lang="en-US" sz="1100" dirty="0">
                <a:solidFill>
                  <a:schemeClr val="accent5">
                    <a:lumMod val="75000"/>
                  </a:schemeClr>
                </a:solidFill>
              </a:rPr>
              <a:t>The BVMT-R was administered to 83 neurologic and psychiatric patients (diagnoses included head trauma, psychiatric disorder, adult learning disability or mental retardation, and mixed diagnoses such as stroke, vascular dementia, progressive basal ganglia disease, chronic alcoholism, and HIV-1 associated dementia. </a:t>
            </a:r>
          </a:p>
          <a:p>
            <a:endParaRPr lang="en-US" dirty="0"/>
          </a:p>
        </p:txBody>
      </p:sp>
    </p:spTree>
    <p:extLst>
      <p:ext uri="{BB962C8B-B14F-4D97-AF65-F5344CB8AC3E}">
        <p14:creationId xmlns:p14="http://schemas.microsoft.com/office/powerpoint/2010/main" val="17913708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TotalTime>
  <Words>542</Words>
  <Application>Microsoft Office PowerPoint</Application>
  <PresentationFormat>Letter Paper (8.5x11 in)</PresentationFormat>
  <Paragraphs>41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Bookman Old Style</vt:lpstr>
      <vt:lpstr>Calibri</vt:lpstr>
      <vt:lpstr>Calibri Light</vt:lpstr>
      <vt:lpstr>Office Theme</vt:lpstr>
      <vt:lpstr>Brief Visuospatial Memory Test- Revised™ (BVMT-R™) Ralph H. Benedict, PhD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 Visuospatial Memory Test- Revised</dc:title>
  <dc:creator>Kerri Fontenot</dc:creator>
  <cp:lastModifiedBy>Kerri Fontenot</cp:lastModifiedBy>
  <cp:revision>6</cp:revision>
  <dcterms:created xsi:type="dcterms:W3CDTF">2018-07-10T18:25:49Z</dcterms:created>
  <dcterms:modified xsi:type="dcterms:W3CDTF">2018-07-19T18:42:46Z</dcterms:modified>
</cp:coreProperties>
</file>