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32918400" cy="43891200"/>
  <p:notesSz cx="6858000" cy="9144000"/>
  <p:defaultTextStyle>
    <a:defPPr>
      <a:defRPr lang="en-US"/>
    </a:defPPr>
    <a:lvl1pPr algn="l" defTabSz="1566863" rtl="0" eaLnBrk="0" fontAlgn="base" hangingPunct="0">
      <a:spcBef>
        <a:spcPct val="0"/>
      </a:spcBef>
      <a:spcAft>
        <a:spcPct val="0"/>
      </a:spcAft>
      <a:defRPr sz="6200" kern="1200">
        <a:solidFill>
          <a:schemeClr val="tx1"/>
        </a:solidFill>
        <a:latin typeface="Arial" charset="0"/>
        <a:ea typeface="MS PGothic" pitchFamily="34" charset="-128"/>
        <a:cs typeface="+mn-cs"/>
      </a:defRPr>
    </a:lvl1pPr>
    <a:lvl2pPr marL="1566863" indent="-1109663" algn="l" defTabSz="1566863" rtl="0" eaLnBrk="0" fontAlgn="base" hangingPunct="0">
      <a:spcBef>
        <a:spcPct val="0"/>
      </a:spcBef>
      <a:spcAft>
        <a:spcPct val="0"/>
      </a:spcAft>
      <a:defRPr sz="6200" kern="1200">
        <a:solidFill>
          <a:schemeClr val="tx1"/>
        </a:solidFill>
        <a:latin typeface="Arial" charset="0"/>
        <a:ea typeface="MS PGothic" pitchFamily="34" charset="-128"/>
        <a:cs typeface="+mn-cs"/>
      </a:defRPr>
    </a:lvl2pPr>
    <a:lvl3pPr marL="3133725" indent="-2219325" algn="l" defTabSz="1566863" rtl="0" eaLnBrk="0" fontAlgn="base" hangingPunct="0">
      <a:spcBef>
        <a:spcPct val="0"/>
      </a:spcBef>
      <a:spcAft>
        <a:spcPct val="0"/>
      </a:spcAft>
      <a:defRPr sz="6200" kern="1200">
        <a:solidFill>
          <a:schemeClr val="tx1"/>
        </a:solidFill>
        <a:latin typeface="Arial" charset="0"/>
        <a:ea typeface="MS PGothic" pitchFamily="34" charset="-128"/>
        <a:cs typeface="+mn-cs"/>
      </a:defRPr>
    </a:lvl3pPr>
    <a:lvl4pPr marL="4702175" indent="-3330575" algn="l" defTabSz="1566863" rtl="0" eaLnBrk="0" fontAlgn="base" hangingPunct="0">
      <a:spcBef>
        <a:spcPct val="0"/>
      </a:spcBef>
      <a:spcAft>
        <a:spcPct val="0"/>
      </a:spcAft>
      <a:defRPr sz="6200" kern="1200">
        <a:solidFill>
          <a:schemeClr val="tx1"/>
        </a:solidFill>
        <a:latin typeface="Arial" charset="0"/>
        <a:ea typeface="MS PGothic" pitchFamily="34" charset="-128"/>
        <a:cs typeface="+mn-cs"/>
      </a:defRPr>
    </a:lvl4pPr>
    <a:lvl5pPr marL="6269038" indent="-4440238" algn="l" defTabSz="1566863" rtl="0" eaLnBrk="0" fontAlgn="base" hangingPunct="0">
      <a:spcBef>
        <a:spcPct val="0"/>
      </a:spcBef>
      <a:spcAft>
        <a:spcPct val="0"/>
      </a:spcAft>
      <a:defRPr sz="6200" kern="1200">
        <a:solidFill>
          <a:schemeClr val="tx1"/>
        </a:solidFill>
        <a:latin typeface="Arial" charset="0"/>
        <a:ea typeface="MS PGothic" pitchFamily="34" charset="-128"/>
        <a:cs typeface="+mn-cs"/>
      </a:defRPr>
    </a:lvl5pPr>
    <a:lvl6pPr marL="2286000" algn="l" defTabSz="914400" rtl="0" eaLnBrk="1" latinLnBrk="0" hangingPunct="1">
      <a:defRPr sz="6200" kern="1200">
        <a:solidFill>
          <a:schemeClr val="tx1"/>
        </a:solidFill>
        <a:latin typeface="Arial" charset="0"/>
        <a:ea typeface="MS PGothic" pitchFamily="34" charset="-128"/>
        <a:cs typeface="+mn-cs"/>
      </a:defRPr>
    </a:lvl6pPr>
    <a:lvl7pPr marL="2743200" algn="l" defTabSz="914400" rtl="0" eaLnBrk="1" latinLnBrk="0" hangingPunct="1">
      <a:defRPr sz="6200" kern="1200">
        <a:solidFill>
          <a:schemeClr val="tx1"/>
        </a:solidFill>
        <a:latin typeface="Arial" charset="0"/>
        <a:ea typeface="MS PGothic" pitchFamily="34" charset="-128"/>
        <a:cs typeface="+mn-cs"/>
      </a:defRPr>
    </a:lvl7pPr>
    <a:lvl8pPr marL="3200400" algn="l" defTabSz="914400" rtl="0" eaLnBrk="1" latinLnBrk="0" hangingPunct="1">
      <a:defRPr sz="6200" kern="1200">
        <a:solidFill>
          <a:schemeClr val="tx1"/>
        </a:solidFill>
        <a:latin typeface="Arial" charset="0"/>
        <a:ea typeface="MS PGothic" pitchFamily="34" charset="-128"/>
        <a:cs typeface="+mn-cs"/>
      </a:defRPr>
    </a:lvl8pPr>
    <a:lvl9pPr marL="3657600" algn="l" defTabSz="914400" rtl="0" eaLnBrk="1" latinLnBrk="0" hangingPunct="1">
      <a:defRPr sz="62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96"/>
    <a:srgbClr val="DBD7C1"/>
    <a:srgbClr val="016A48"/>
    <a:srgbClr val="0078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19" autoAdjust="0"/>
    <p:restoredTop sz="94660"/>
  </p:normalViewPr>
  <p:slideViewPr>
    <p:cSldViewPr snapToObjects="1">
      <p:cViewPr varScale="1">
        <p:scale>
          <a:sx n="17" d="100"/>
          <a:sy n="17" d="100"/>
        </p:scale>
        <p:origin x="3090" y="168"/>
      </p:cViewPr>
      <p:guideLst>
        <p:guide orient="horz" pos="1382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F97F80-26C3-4E8E-909D-2E8C29582570}" type="datetimeFigureOut">
              <a:rPr lang="en-US" smtClean="0"/>
              <a:t>8/11/2015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A5BA5B-F0EC-4B30-B137-01BFE50139C8}" type="slidenum">
              <a:rPr lang="en-US" smtClean="0"/>
              <a:t>‹#›</a:t>
            </a:fld>
            <a:endParaRPr lang="en-US"/>
          </a:p>
        </p:txBody>
      </p:sp>
    </p:spTree>
    <p:extLst>
      <p:ext uri="{BB962C8B-B14F-4D97-AF65-F5344CB8AC3E}">
        <p14:creationId xmlns:p14="http://schemas.microsoft.com/office/powerpoint/2010/main" val="3535434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A5BA5B-F0EC-4B30-B137-01BFE50139C8}" type="slidenum">
              <a:rPr lang="en-US" smtClean="0"/>
              <a:t>1</a:t>
            </a:fld>
            <a:endParaRPr lang="en-US"/>
          </a:p>
        </p:txBody>
      </p:sp>
    </p:spTree>
    <p:extLst>
      <p:ext uri="{BB962C8B-B14F-4D97-AF65-F5344CB8AC3E}">
        <p14:creationId xmlns:p14="http://schemas.microsoft.com/office/powerpoint/2010/main" val="866684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724"/>
            <a:ext cx="27980640" cy="94081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24871680"/>
            <a:ext cx="23042880" cy="1121664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2270844-BA43-4F68-8F5E-C812122D769F}" type="datetime1">
              <a:rPr lang="en-US" altLang="en-US"/>
              <a:pPr>
                <a:defRPr/>
              </a:pPr>
              <a:t>8/11/2015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9DC6A66-F8E2-4A62-9B54-FE39EE16519A}" type="slidenum">
              <a:rPr lang="en-US" altLang="en-US"/>
              <a:pPr/>
              <a:t>‹#›</a:t>
            </a:fld>
            <a:endParaRPr lang="en-US" altLang="en-US"/>
          </a:p>
        </p:txBody>
      </p:sp>
    </p:spTree>
    <p:extLst>
      <p:ext uri="{BB962C8B-B14F-4D97-AF65-F5344CB8AC3E}">
        <p14:creationId xmlns:p14="http://schemas.microsoft.com/office/powerpoint/2010/main" val="314896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B2A37C-C61C-48B3-B33D-5D0893662614}" type="datetime1">
              <a:rPr lang="en-US" altLang="en-US"/>
              <a:pPr>
                <a:defRPr/>
              </a:pPr>
              <a:t>8/11/2015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E0C0690-6E65-4754-A1AB-44CB97CAE95A}" type="slidenum">
              <a:rPr lang="en-US" altLang="en-US"/>
              <a:pPr/>
              <a:t>‹#›</a:t>
            </a:fld>
            <a:endParaRPr lang="en-US" altLang="en-US"/>
          </a:p>
        </p:txBody>
      </p:sp>
    </p:spTree>
    <p:extLst>
      <p:ext uri="{BB962C8B-B14F-4D97-AF65-F5344CB8AC3E}">
        <p14:creationId xmlns:p14="http://schemas.microsoft.com/office/powerpoint/2010/main" val="327743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919311" y="5628642"/>
            <a:ext cx="26660477" cy="11983720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26460" y="5628642"/>
            <a:ext cx="79444213" cy="1198372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C57F3B-CA91-4D32-A2D3-1A18FF495000}" type="datetime1">
              <a:rPr lang="en-US" altLang="en-US"/>
              <a:pPr>
                <a:defRPr/>
              </a:pPr>
              <a:t>8/11/2015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00EDAC-573E-49CA-B414-DAE7D901925F}" type="slidenum">
              <a:rPr lang="en-US" altLang="en-US"/>
              <a:pPr/>
              <a:t>‹#›</a:t>
            </a:fld>
            <a:endParaRPr lang="en-US" altLang="en-US"/>
          </a:p>
        </p:txBody>
      </p:sp>
    </p:spTree>
    <p:extLst>
      <p:ext uri="{BB962C8B-B14F-4D97-AF65-F5344CB8AC3E}">
        <p14:creationId xmlns:p14="http://schemas.microsoft.com/office/powerpoint/2010/main" val="222945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7E7592-CEB3-4397-8F45-1615D1E18F84}" type="datetime1">
              <a:rPr lang="en-US" altLang="en-US"/>
              <a:pPr>
                <a:defRPr/>
              </a:pPr>
              <a:t>8/11/2015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C0FF26F-83C7-4514-A1E3-21C2AD7DC2AA}" type="slidenum">
              <a:rPr lang="en-US" altLang="en-US"/>
              <a:pPr/>
              <a:t>‹#›</a:t>
            </a:fld>
            <a:endParaRPr lang="en-US" altLang="en-US"/>
          </a:p>
        </p:txBody>
      </p:sp>
    </p:spTree>
    <p:extLst>
      <p:ext uri="{BB962C8B-B14F-4D97-AF65-F5344CB8AC3E}">
        <p14:creationId xmlns:p14="http://schemas.microsoft.com/office/powerpoint/2010/main" val="163749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8204164"/>
            <a:ext cx="27980640" cy="871728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8602966"/>
            <a:ext cx="27980640" cy="9601196"/>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3F6A850-D48F-4EB1-A361-3C4B11AFD213}" type="datetime1">
              <a:rPr lang="en-US" altLang="en-US"/>
              <a:pPr>
                <a:defRPr/>
              </a:pPr>
              <a:t>8/11/2015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C60268D-7ABE-48DD-AA75-BD6EC9FA0B3A}" type="slidenum">
              <a:rPr lang="en-US" altLang="en-US"/>
              <a:pPr/>
              <a:t>‹#›</a:t>
            </a:fld>
            <a:endParaRPr lang="en-US" altLang="en-US"/>
          </a:p>
        </p:txBody>
      </p:sp>
    </p:spTree>
    <p:extLst>
      <p:ext uri="{BB962C8B-B14F-4D97-AF65-F5344CB8AC3E}">
        <p14:creationId xmlns:p14="http://schemas.microsoft.com/office/powerpoint/2010/main" val="415553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26458" y="32776162"/>
            <a:ext cx="53052343" cy="92689684"/>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27443" y="32776162"/>
            <a:ext cx="53052347" cy="92689684"/>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20F4286-36D4-4B8F-9F96-235C9AB32483}" type="datetime1">
              <a:rPr lang="en-US" altLang="en-US"/>
              <a:pPr>
                <a:defRPr/>
              </a:pPr>
              <a:t>8/11/2015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74DD78-9CEC-4E43-87EA-D09103FEA837}" type="slidenum">
              <a:rPr lang="en-US" altLang="en-US"/>
              <a:pPr/>
              <a:t>‹#›</a:t>
            </a:fld>
            <a:endParaRPr lang="en-US" altLang="en-US"/>
          </a:p>
        </p:txBody>
      </p:sp>
    </p:spTree>
    <p:extLst>
      <p:ext uri="{BB962C8B-B14F-4D97-AF65-F5344CB8AC3E}">
        <p14:creationId xmlns:p14="http://schemas.microsoft.com/office/powerpoint/2010/main" val="72907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1757684"/>
            <a:ext cx="2962656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9824724"/>
            <a:ext cx="14544677" cy="4094476"/>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1" y="13919200"/>
            <a:ext cx="14544677" cy="25288244"/>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9824724"/>
            <a:ext cx="14550390" cy="4094476"/>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13919200"/>
            <a:ext cx="14550390" cy="25288244"/>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B51DD38-23FE-4326-A2D1-7E18A3ED1CB9}" type="datetime1">
              <a:rPr lang="en-US" altLang="en-US"/>
              <a:pPr>
                <a:defRPr/>
              </a:pPr>
              <a:t>8/11/2015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8B6AC4-D238-4A49-ACB5-B7245C3C2975}" type="slidenum">
              <a:rPr lang="en-US" altLang="en-US"/>
              <a:pPr/>
              <a:t>‹#›</a:t>
            </a:fld>
            <a:endParaRPr lang="en-US" altLang="en-US"/>
          </a:p>
        </p:txBody>
      </p:sp>
    </p:spTree>
    <p:extLst>
      <p:ext uri="{BB962C8B-B14F-4D97-AF65-F5344CB8AC3E}">
        <p14:creationId xmlns:p14="http://schemas.microsoft.com/office/powerpoint/2010/main" val="158461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9CD4834-29E8-4469-B064-23269C60176F}" type="datetime1">
              <a:rPr lang="en-US" altLang="en-US"/>
              <a:pPr>
                <a:defRPr/>
              </a:pPr>
              <a:t>8/11/2015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FAD6777-4EC3-4DF2-99C6-25218F7BDFDD}" type="slidenum">
              <a:rPr lang="en-US" altLang="en-US"/>
              <a:pPr/>
              <a:t>‹#›</a:t>
            </a:fld>
            <a:endParaRPr lang="en-US" altLang="en-US"/>
          </a:p>
        </p:txBody>
      </p:sp>
    </p:spTree>
    <p:extLst>
      <p:ext uri="{BB962C8B-B14F-4D97-AF65-F5344CB8AC3E}">
        <p14:creationId xmlns:p14="http://schemas.microsoft.com/office/powerpoint/2010/main" val="144335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40C244-8610-4F4F-A2CB-C7018D3DC6DD}" type="datetime1">
              <a:rPr lang="en-US" altLang="en-US"/>
              <a:pPr>
                <a:defRPr/>
              </a:pPr>
              <a:t>8/11/2015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A506056-2839-40D7-846D-CB348014CC81}" type="slidenum">
              <a:rPr lang="en-US" altLang="en-US"/>
              <a:pPr/>
              <a:t>‹#›</a:t>
            </a:fld>
            <a:endParaRPr lang="en-US" altLang="en-US"/>
          </a:p>
        </p:txBody>
      </p:sp>
    </p:spTree>
    <p:extLst>
      <p:ext uri="{BB962C8B-B14F-4D97-AF65-F5344CB8AC3E}">
        <p14:creationId xmlns:p14="http://schemas.microsoft.com/office/powerpoint/2010/main" val="2201975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1747520"/>
            <a:ext cx="10829927" cy="743712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1747522"/>
            <a:ext cx="18402300" cy="37459924"/>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9184642"/>
            <a:ext cx="10829927" cy="30022804"/>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07C902-FE3E-4C1B-BB30-50DF721970B5}" type="datetime1">
              <a:rPr lang="en-US" altLang="en-US"/>
              <a:pPr>
                <a:defRPr/>
              </a:pPr>
              <a:t>8/11/2015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D835B6B-2CB6-4ED8-8CC1-9180AD740F49}" type="slidenum">
              <a:rPr lang="en-US" altLang="en-US"/>
              <a:pPr/>
              <a:t>‹#›</a:t>
            </a:fld>
            <a:endParaRPr lang="en-US" altLang="en-US"/>
          </a:p>
        </p:txBody>
      </p:sp>
    </p:spTree>
    <p:extLst>
      <p:ext uri="{BB962C8B-B14F-4D97-AF65-F5344CB8AC3E}">
        <p14:creationId xmlns:p14="http://schemas.microsoft.com/office/powerpoint/2010/main" val="4008688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30723840"/>
            <a:ext cx="19751040" cy="3627124"/>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3921760"/>
            <a:ext cx="19751040" cy="26334720"/>
          </a:xfrm>
        </p:spPr>
        <p:txBody>
          <a:bodyPr rtlCol="0">
            <a:normAutofit/>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pPr lvl="0"/>
            <a:endParaRPr lang="en-US" noProof="0" smtClean="0"/>
          </a:p>
        </p:txBody>
      </p:sp>
      <p:sp>
        <p:nvSpPr>
          <p:cNvPr id="4" name="Text Placeholder 3"/>
          <p:cNvSpPr>
            <a:spLocks noGrp="1"/>
          </p:cNvSpPr>
          <p:nvPr>
            <p:ph type="body" sz="half" idx="2"/>
          </p:nvPr>
        </p:nvSpPr>
        <p:spPr>
          <a:xfrm>
            <a:off x="6452237" y="34350964"/>
            <a:ext cx="19751040" cy="5151116"/>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467139-9B57-4630-BE81-312E23077877}" type="datetime1">
              <a:rPr lang="en-US" altLang="en-US"/>
              <a:pPr>
                <a:defRPr/>
              </a:pPr>
              <a:t>8/11/2015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AA3D180-20CC-4A52-BAE4-9A145F734350}" type="slidenum">
              <a:rPr lang="en-US" altLang="en-US"/>
              <a:pPr/>
              <a:t>‹#›</a:t>
            </a:fld>
            <a:endParaRPr lang="en-US" altLang="en-US"/>
          </a:p>
        </p:txBody>
      </p:sp>
    </p:spTree>
    <p:extLst>
      <p:ext uri="{BB962C8B-B14F-4D97-AF65-F5344CB8AC3E}">
        <p14:creationId xmlns:p14="http://schemas.microsoft.com/office/powerpoint/2010/main" val="397162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238" y="1758950"/>
            <a:ext cx="29625925"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3502" tIns="156751" rIns="313502" bIns="156751"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646238" y="10242550"/>
            <a:ext cx="29625925" cy="289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3502" tIns="156751" rIns="313502" bIns="15675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46238" y="40681275"/>
            <a:ext cx="7680325" cy="2336800"/>
          </a:xfrm>
          <a:prstGeom prst="rect">
            <a:avLst/>
          </a:prstGeom>
        </p:spPr>
        <p:txBody>
          <a:bodyPr vert="horz" wrap="square" lIns="313502" tIns="156751" rIns="313502" bIns="156751" numCol="1" anchor="ctr" anchorCtr="0" compatLnSpc="1">
            <a:prstTxWarp prst="textNoShape">
              <a:avLst/>
            </a:prstTxWarp>
          </a:bodyPr>
          <a:lstStyle>
            <a:lvl1pPr eaLnBrk="1" hangingPunct="1">
              <a:defRPr sz="4100" smtClean="0">
                <a:solidFill>
                  <a:srgbClr val="898989"/>
                </a:solidFill>
                <a:latin typeface="Calibri" panose="020F0502020204030204" pitchFamily="34" charset="0"/>
              </a:defRPr>
            </a:lvl1pPr>
          </a:lstStyle>
          <a:p>
            <a:pPr>
              <a:defRPr/>
            </a:pPr>
            <a:fld id="{A27A8885-833D-4E3F-AE3F-6A5705DCBC24}" type="datetime1">
              <a:rPr lang="en-US" altLang="en-US"/>
              <a:pPr>
                <a:defRPr/>
              </a:pPr>
              <a:t>8/11/2015</a:t>
            </a:fld>
            <a:endParaRPr lang="en-US" altLang="en-US"/>
          </a:p>
        </p:txBody>
      </p:sp>
      <p:sp>
        <p:nvSpPr>
          <p:cNvPr id="5" name="Footer Placeholder 4"/>
          <p:cNvSpPr>
            <a:spLocks noGrp="1"/>
          </p:cNvSpPr>
          <p:nvPr>
            <p:ph type="ftr" sz="quarter" idx="3"/>
          </p:nvPr>
        </p:nvSpPr>
        <p:spPr>
          <a:xfrm>
            <a:off x="11247438" y="40681275"/>
            <a:ext cx="10423525" cy="2336800"/>
          </a:xfrm>
          <a:prstGeom prst="rect">
            <a:avLst/>
          </a:prstGeom>
        </p:spPr>
        <p:txBody>
          <a:bodyPr vert="horz" wrap="square" lIns="313502" tIns="156751" rIns="313502" bIns="156751" numCol="1" anchor="ctr" anchorCtr="0" compatLnSpc="1">
            <a:prstTxWarp prst="textNoShape">
              <a:avLst/>
            </a:prstTxWarp>
          </a:bodyPr>
          <a:lstStyle>
            <a:lvl1pPr algn="ctr" eaLnBrk="1" hangingPunct="1">
              <a:defRPr sz="4100">
                <a:solidFill>
                  <a:srgbClr val="898989"/>
                </a:solidFill>
                <a:latin typeface="Calibri" charset="0"/>
                <a:ea typeface="ＭＳ Ｐゴシック" charset="-128"/>
                <a:cs typeface="+mn-cs"/>
              </a:defRPr>
            </a:lvl1pPr>
          </a:lstStyle>
          <a:p>
            <a:pPr>
              <a:defRPr/>
            </a:pPr>
            <a:endParaRPr lang="en-US"/>
          </a:p>
        </p:txBody>
      </p:sp>
      <p:sp>
        <p:nvSpPr>
          <p:cNvPr id="6" name="Slide Number Placeholder 5"/>
          <p:cNvSpPr>
            <a:spLocks noGrp="1"/>
          </p:cNvSpPr>
          <p:nvPr>
            <p:ph type="sldNum" sz="quarter" idx="4"/>
          </p:nvPr>
        </p:nvSpPr>
        <p:spPr>
          <a:xfrm>
            <a:off x="23591838" y="40681275"/>
            <a:ext cx="7680325" cy="2336800"/>
          </a:xfrm>
          <a:prstGeom prst="rect">
            <a:avLst/>
          </a:prstGeom>
        </p:spPr>
        <p:txBody>
          <a:bodyPr vert="horz" wrap="square" lIns="313502" tIns="156751" rIns="313502" bIns="156751" numCol="1" anchor="ctr" anchorCtr="0" compatLnSpc="1">
            <a:prstTxWarp prst="textNoShape">
              <a:avLst/>
            </a:prstTxWarp>
          </a:bodyPr>
          <a:lstStyle>
            <a:lvl1pPr algn="r" eaLnBrk="1" hangingPunct="1">
              <a:defRPr sz="4100">
                <a:solidFill>
                  <a:srgbClr val="898989"/>
                </a:solidFill>
                <a:latin typeface="Calibri" pitchFamily="34" charset="0"/>
              </a:defRPr>
            </a:lvl1pPr>
          </a:lstStyle>
          <a:p>
            <a:fld id="{F654FC7F-4BFC-4177-B497-D4AEF3DE3DC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6863" rtl="0" eaLnBrk="0" fontAlgn="base" hangingPunct="0">
        <a:spcBef>
          <a:spcPct val="0"/>
        </a:spcBef>
        <a:spcAft>
          <a:spcPct val="0"/>
        </a:spcAft>
        <a:defRPr sz="15100" kern="1200">
          <a:solidFill>
            <a:schemeClr val="tx1"/>
          </a:solidFill>
          <a:latin typeface="+mj-lt"/>
          <a:ea typeface="MS PGothic" panose="020B0600070205080204" pitchFamily="34" charset="-128"/>
          <a:cs typeface="ＭＳ Ｐゴシック" charset="0"/>
        </a:defRPr>
      </a:lvl1pPr>
      <a:lvl2pPr algn="ctr" defTabSz="1566863" rtl="0" eaLnBrk="0" fontAlgn="base" hangingPunct="0">
        <a:spcBef>
          <a:spcPct val="0"/>
        </a:spcBef>
        <a:spcAft>
          <a:spcPct val="0"/>
        </a:spcAft>
        <a:defRPr sz="15100">
          <a:solidFill>
            <a:schemeClr val="tx1"/>
          </a:solidFill>
          <a:latin typeface="Calibri" charset="0"/>
          <a:ea typeface="MS PGothic" panose="020B0600070205080204" pitchFamily="34" charset="-128"/>
          <a:cs typeface="ＭＳ Ｐゴシック" charset="0"/>
        </a:defRPr>
      </a:lvl2pPr>
      <a:lvl3pPr algn="ctr" defTabSz="1566863" rtl="0" eaLnBrk="0" fontAlgn="base" hangingPunct="0">
        <a:spcBef>
          <a:spcPct val="0"/>
        </a:spcBef>
        <a:spcAft>
          <a:spcPct val="0"/>
        </a:spcAft>
        <a:defRPr sz="15100">
          <a:solidFill>
            <a:schemeClr val="tx1"/>
          </a:solidFill>
          <a:latin typeface="Calibri" charset="0"/>
          <a:ea typeface="MS PGothic" panose="020B0600070205080204" pitchFamily="34" charset="-128"/>
          <a:cs typeface="ＭＳ Ｐゴシック" charset="0"/>
        </a:defRPr>
      </a:lvl3pPr>
      <a:lvl4pPr algn="ctr" defTabSz="1566863" rtl="0" eaLnBrk="0" fontAlgn="base" hangingPunct="0">
        <a:spcBef>
          <a:spcPct val="0"/>
        </a:spcBef>
        <a:spcAft>
          <a:spcPct val="0"/>
        </a:spcAft>
        <a:defRPr sz="15100">
          <a:solidFill>
            <a:schemeClr val="tx1"/>
          </a:solidFill>
          <a:latin typeface="Calibri" charset="0"/>
          <a:ea typeface="MS PGothic" panose="020B0600070205080204" pitchFamily="34" charset="-128"/>
          <a:cs typeface="ＭＳ Ｐゴシック" charset="0"/>
        </a:defRPr>
      </a:lvl4pPr>
      <a:lvl5pPr algn="ctr" defTabSz="1566863" rtl="0" eaLnBrk="0" fontAlgn="base" hangingPunct="0">
        <a:spcBef>
          <a:spcPct val="0"/>
        </a:spcBef>
        <a:spcAft>
          <a:spcPct val="0"/>
        </a:spcAft>
        <a:defRPr sz="15100">
          <a:solidFill>
            <a:schemeClr val="tx1"/>
          </a:solidFill>
          <a:latin typeface="Calibri" charset="0"/>
          <a:ea typeface="MS PGothic" panose="020B0600070205080204" pitchFamily="34" charset="-128"/>
          <a:cs typeface="ＭＳ Ｐゴシック" charset="0"/>
        </a:defRPr>
      </a:lvl5pPr>
      <a:lvl6pPr marL="457200" algn="ctr" defTabSz="1566863" rtl="0" fontAlgn="base">
        <a:spcBef>
          <a:spcPct val="0"/>
        </a:spcBef>
        <a:spcAft>
          <a:spcPct val="0"/>
        </a:spcAft>
        <a:defRPr sz="15100">
          <a:solidFill>
            <a:schemeClr val="tx1"/>
          </a:solidFill>
          <a:latin typeface="Calibri" charset="0"/>
          <a:ea typeface="ＭＳ Ｐゴシック" charset="-128"/>
        </a:defRPr>
      </a:lvl6pPr>
      <a:lvl7pPr marL="914400" algn="ctr" defTabSz="1566863" rtl="0" fontAlgn="base">
        <a:spcBef>
          <a:spcPct val="0"/>
        </a:spcBef>
        <a:spcAft>
          <a:spcPct val="0"/>
        </a:spcAft>
        <a:defRPr sz="15100">
          <a:solidFill>
            <a:schemeClr val="tx1"/>
          </a:solidFill>
          <a:latin typeface="Calibri" charset="0"/>
          <a:ea typeface="ＭＳ Ｐゴシック" charset="-128"/>
        </a:defRPr>
      </a:lvl7pPr>
      <a:lvl8pPr marL="1371600" algn="ctr" defTabSz="1566863" rtl="0" fontAlgn="base">
        <a:spcBef>
          <a:spcPct val="0"/>
        </a:spcBef>
        <a:spcAft>
          <a:spcPct val="0"/>
        </a:spcAft>
        <a:defRPr sz="15100">
          <a:solidFill>
            <a:schemeClr val="tx1"/>
          </a:solidFill>
          <a:latin typeface="Calibri" charset="0"/>
          <a:ea typeface="ＭＳ Ｐゴシック" charset="-128"/>
        </a:defRPr>
      </a:lvl8pPr>
      <a:lvl9pPr marL="1828800" algn="ctr" defTabSz="1566863" rtl="0" fontAlgn="base">
        <a:spcBef>
          <a:spcPct val="0"/>
        </a:spcBef>
        <a:spcAft>
          <a:spcPct val="0"/>
        </a:spcAft>
        <a:defRPr sz="15100">
          <a:solidFill>
            <a:schemeClr val="tx1"/>
          </a:solidFill>
          <a:latin typeface="Calibri" charset="0"/>
          <a:ea typeface="ＭＳ Ｐゴシック" charset="-128"/>
        </a:defRPr>
      </a:lvl9pPr>
    </p:titleStyle>
    <p:bodyStyle>
      <a:lvl1pPr marL="1174750" indent="-1174750" algn="l" defTabSz="1566863" rtl="0" eaLnBrk="0" fontAlgn="base" hangingPunct="0">
        <a:spcBef>
          <a:spcPct val="20000"/>
        </a:spcBef>
        <a:spcAft>
          <a:spcPct val="0"/>
        </a:spcAft>
        <a:buFont typeface="Arial" charset="0"/>
        <a:buChar char="•"/>
        <a:defRPr sz="11000" kern="1200">
          <a:solidFill>
            <a:schemeClr val="tx1"/>
          </a:solidFill>
          <a:latin typeface="+mn-lt"/>
          <a:ea typeface="MS PGothic" panose="020B0600070205080204" pitchFamily="34" charset="-128"/>
          <a:cs typeface="ＭＳ Ｐゴシック" charset="0"/>
        </a:defRPr>
      </a:lvl1pPr>
      <a:lvl2pPr marL="2546350" indent="-979488" algn="l" defTabSz="1566863" rtl="0" eaLnBrk="0" fontAlgn="base" hangingPunct="0">
        <a:spcBef>
          <a:spcPct val="20000"/>
        </a:spcBef>
        <a:spcAft>
          <a:spcPct val="0"/>
        </a:spcAft>
        <a:buFont typeface="Arial" charset="0"/>
        <a:buChar char="–"/>
        <a:defRPr sz="9600" kern="1200">
          <a:solidFill>
            <a:schemeClr val="tx1"/>
          </a:solidFill>
          <a:latin typeface="+mn-lt"/>
          <a:ea typeface="MS PGothic" panose="020B0600070205080204" pitchFamily="34" charset="-128"/>
          <a:cs typeface="+mn-cs"/>
        </a:defRPr>
      </a:lvl2pPr>
      <a:lvl3pPr marL="3917950" indent="-782638" algn="l" defTabSz="1566863" rtl="0" eaLnBrk="0" fontAlgn="base" hangingPunct="0">
        <a:spcBef>
          <a:spcPct val="20000"/>
        </a:spcBef>
        <a:spcAft>
          <a:spcPct val="0"/>
        </a:spcAft>
        <a:buFont typeface="Arial" charset="0"/>
        <a:buChar char="•"/>
        <a:defRPr sz="8200" kern="1200">
          <a:solidFill>
            <a:schemeClr val="tx1"/>
          </a:solidFill>
          <a:latin typeface="+mn-lt"/>
          <a:ea typeface="MS PGothic" panose="020B0600070205080204" pitchFamily="34" charset="-128"/>
          <a:cs typeface="+mn-cs"/>
        </a:defRPr>
      </a:lvl3pPr>
      <a:lvl4pPr marL="5484813" indent="-782638" algn="l" defTabSz="1566863" rtl="0" eaLnBrk="0" fontAlgn="base" hangingPunct="0">
        <a:spcBef>
          <a:spcPct val="20000"/>
        </a:spcBef>
        <a:spcAft>
          <a:spcPct val="0"/>
        </a:spcAft>
        <a:buFont typeface="Arial" charset="0"/>
        <a:buChar char="–"/>
        <a:defRPr sz="6900" kern="1200">
          <a:solidFill>
            <a:schemeClr val="tx1"/>
          </a:solidFill>
          <a:latin typeface="+mn-lt"/>
          <a:ea typeface="MS PGothic" panose="020B0600070205080204" pitchFamily="34" charset="-128"/>
          <a:cs typeface="+mn-cs"/>
        </a:defRPr>
      </a:lvl4pPr>
      <a:lvl5pPr marL="7053263" indent="-782638" algn="l" defTabSz="1566863" rtl="0" eaLnBrk="0" fontAlgn="base" hangingPunct="0">
        <a:spcBef>
          <a:spcPct val="20000"/>
        </a:spcBef>
        <a:spcAft>
          <a:spcPct val="0"/>
        </a:spcAft>
        <a:buFont typeface="Arial" charset="0"/>
        <a:buChar char="»"/>
        <a:defRPr sz="6900" kern="1200">
          <a:solidFill>
            <a:schemeClr val="tx1"/>
          </a:solidFill>
          <a:latin typeface="+mn-lt"/>
          <a:ea typeface="MS PGothic" panose="020B0600070205080204" pitchFamily="34" charset="-128"/>
          <a:cs typeface="+mn-cs"/>
        </a:defRPr>
      </a:lvl5pPr>
      <a:lvl6pPr marL="8621306" indent="-783755" algn="l" defTabSz="1567510" rtl="0" eaLnBrk="1" latinLnBrk="0" hangingPunct="1">
        <a:spcBef>
          <a:spcPct val="20000"/>
        </a:spcBef>
        <a:buFont typeface="Arial"/>
        <a:buChar char="•"/>
        <a:defRPr sz="6900" kern="1200">
          <a:solidFill>
            <a:schemeClr val="tx1"/>
          </a:solidFill>
          <a:latin typeface="+mn-lt"/>
          <a:ea typeface="+mn-ea"/>
          <a:cs typeface="+mn-cs"/>
        </a:defRPr>
      </a:lvl6pPr>
      <a:lvl7pPr marL="10188816" indent="-783755" algn="l" defTabSz="1567510" rtl="0" eaLnBrk="1" latinLnBrk="0" hangingPunct="1">
        <a:spcBef>
          <a:spcPct val="20000"/>
        </a:spcBef>
        <a:buFont typeface="Arial"/>
        <a:buChar char="•"/>
        <a:defRPr sz="6900" kern="1200">
          <a:solidFill>
            <a:schemeClr val="tx1"/>
          </a:solidFill>
          <a:latin typeface="+mn-lt"/>
          <a:ea typeface="+mn-ea"/>
          <a:cs typeface="+mn-cs"/>
        </a:defRPr>
      </a:lvl7pPr>
      <a:lvl8pPr marL="11756327" indent="-783755" algn="l" defTabSz="1567510" rtl="0" eaLnBrk="1" latinLnBrk="0" hangingPunct="1">
        <a:spcBef>
          <a:spcPct val="20000"/>
        </a:spcBef>
        <a:buFont typeface="Arial"/>
        <a:buChar char="•"/>
        <a:defRPr sz="6900" kern="1200">
          <a:solidFill>
            <a:schemeClr val="tx1"/>
          </a:solidFill>
          <a:latin typeface="+mn-lt"/>
          <a:ea typeface="+mn-ea"/>
          <a:cs typeface="+mn-cs"/>
        </a:defRPr>
      </a:lvl8pPr>
      <a:lvl9pPr marL="13323837" indent="-783755" algn="l" defTabSz="1567510"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stretch>
            <a:fillRect/>
          </a:stretch>
        </p:blipFill>
        <p:spPr>
          <a:xfrm>
            <a:off x="26046382" y="304641"/>
            <a:ext cx="6491018" cy="4356041"/>
          </a:xfrm>
          <a:prstGeom prst="rect">
            <a:avLst/>
          </a:prstGeom>
        </p:spPr>
      </p:pic>
      <p:sp>
        <p:nvSpPr>
          <p:cNvPr id="2052" name="Rectangle 5"/>
          <p:cNvSpPr>
            <a:spLocks noChangeArrowheads="1"/>
          </p:cNvSpPr>
          <p:nvPr/>
        </p:nvSpPr>
        <p:spPr bwMode="auto">
          <a:xfrm>
            <a:off x="4343400" y="372332"/>
            <a:ext cx="2314575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52463">
              <a:spcBef>
                <a:spcPct val="20000"/>
              </a:spcBef>
              <a:buFont typeface="Arial" charset="0"/>
              <a:buChar char="•"/>
              <a:defRPr sz="11000">
                <a:solidFill>
                  <a:schemeClr val="tx1"/>
                </a:solidFill>
                <a:latin typeface="Calibri" pitchFamily="34" charset="0"/>
                <a:ea typeface="MS PGothic" pitchFamily="34" charset="-128"/>
              </a:defRPr>
            </a:lvl1pPr>
            <a:lvl2pPr marL="742950" indent="-285750" defTabSz="652463">
              <a:spcBef>
                <a:spcPct val="20000"/>
              </a:spcBef>
              <a:buFont typeface="Arial" charset="0"/>
              <a:buChar char="–"/>
              <a:defRPr sz="9600">
                <a:solidFill>
                  <a:schemeClr val="tx1"/>
                </a:solidFill>
                <a:latin typeface="Calibri" pitchFamily="34" charset="0"/>
                <a:ea typeface="MS PGothic" pitchFamily="34" charset="-128"/>
              </a:defRPr>
            </a:lvl2pPr>
            <a:lvl3pPr marL="1143000" indent="-228600" defTabSz="652463">
              <a:spcBef>
                <a:spcPct val="20000"/>
              </a:spcBef>
              <a:buFont typeface="Arial" charset="0"/>
              <a:buChar char="•"/>
              <a:defRPr sz="8200">
                <a:solidFill>
                  <a:schemeClr val="tx1"/>
                </a:solidFill>
                <a:latin typeface="Calibri" pitchFamily="34" charset="0"/>
                <a:ea typeface="MS PGothic" pitchFamily="34" charset="-128"/>
              </a:defRPr>
            </a:lvl3pPr>
            <a:lvl4pPr marL="1600200" indent="-228600" defTabSz="652463">
              <a:spcBef>
                <a:spcPct val="20000"/>
              </a:spcBef>
              <a:buFont typeface="Arial" charset="0"/>
              <a:buChar char="–"/>
              <a:defRPr sz="6900">
                <a:solidFill>
                  <a:schemeClr val="tx1"/>
                </a:solidFill>
                <a:latin typeface="Calibri" pitchFamily="34" charset="0"/>
                <a:ea typeface="MS PGothic" pitchFamily="34" charset="-128"/>
              </a:defRPr>
            </a:lvl4pPr>
            <a:lvl5pPr marL="2057400" indent="-228600" defTabSz="652463">
              <a:spcBef>
                <a:spcPct val="20000"/>
              </a:spcBef>
              <a:buFont typeface="Arial" charset="0"/>
              <a:buChar char="»"/>
              <a:defRPr sz="6900">
                <a:solidFill>
                  <a:schemeClr val="tx1"/>
                </a:solidFill>
                <a:latin typeface="Calibri" pitchFamily="34" charset="0"/>
                <a:ea typeface="MS PGothic" pitchFamily="34" charset="-128"/>
              </a:defRPr>
            </a:lvl5pPr>
            <a:lvl6pPr marL="2514600" indent="-228600" defTabSz="652463" eaLnBrk="0" fontAlgn="base" hangingPunct="0">
              <a:spcBef>
                <a:spcPct val="20000"/>
              </a:spcBef>
              <a:spcAft>
                <a:spcPct val="0"/>
              </a:spcAft>
              <a:buFont typeface="Arial" charset="0"/>
              <a:buChar char="»"/>
              <a:defRPr sz="6900">
                <a:solidFill>
                  <a:schemeClr val="tx1"/>
                </a:solidFill>
                <a:latin typeface="Calibri" pitchFamily="34" charset="0"/>
                <a:ea typeface="MS PGothic" pitchFamily="34" charset="-128"/>
              </a:defRPr>
            </a:lvl6pPr>
            <a:lvl7pPr marL="2971800" indent="-228600" defTabSz="652463" eaLnBrk="0" fontAlgn="base" hangingPunct="0">
              <a:spcBef>
                <a:spcPct val="20000"/>
              </a:spcBef>
              <a:spcAft>
                <a:spcPct val="0"/>
              </a:spcAft>
              <a:buFont typeface="Arial" charset="0"/>
              <a:buChar char="»"/>
              <a:defRPr sz="6900">
                <a:solidFill>
                  <a:schemeClr val="tx1"/>
                </a:solidFill>
                <a:latin typeface="Calibri" pitchFamily="34" charset="0"/>
                <a:ea typeface="MS PGothic" pitchFamily="34" charset="-128"/>
              </a:defRPr>
            </a:lvl7pPr>
            <a:lvl8pPr marL="3429000" indent="-228600" defTabSz="652463" eaLnBrk="0" fontAlgn="base" hangingPunct="0">
              <a:spcBef>
                <a:spcPct val="20000"/>
              </a:spcBef>
              <a:spcAft>
                <a:spcPct val="0"/>
              </a:spcAft>
              <a:buFont typeface="Arial" charset="0"/>
              <a:buChar char="»"/>
              <a:defRPr sz="6900">
                <a:solidFill>
                  <a:schemeClr val="tx1"/>
                </a:solidFill>
                <a:latin typeface="Calibri" pitchFamily="34" charset="0"/>
                <a:ea typeface="MS PGothic" pitchFamily="34" charset="-128"/>
              </a:defRPr>
            </a:lvl8pPr>
            <a:lvl9pPr marL="3886200" indent="-228600" defTabSz="652463" eaLnBrk="0" fontAlgn="base" hangingPunct="0">
              <a:spcBef>
                <a:spcPct val="20000"/>
              </a:spcBef>
              <a:spcAft>
                <a:spcPct val="0"/>
              </a:spcAft>
              <a:buFont typeface="Arial" charset="0"/>
              <a:buChar char="»"/>
              <a:defRPr sz="6900">
                <a:solidFill>
                  <a:schemeClr val="tx1"/>
                </a:solidFill>
                <a:latin typeface="Calibri" pitchFamily="34" charset="0"/>
                <a:ea typeface="MS PGothic" pitchFamily="34" charset="-128"/>
              </a:defRPr>
            </a:lvl9pPr>
          </a:lstStyle>
          <a:p>
            <a:pPr algn="ctr" defTabSz="578644">
              <a:spcBef>
                <a:spcPts val="0"/>
              </a:spcBef>
              <a:buNone/>
            </a:pPr>
            <a:r>
              <a:rPr lang="en-US" sz="7200" dirty="0">
                <a:solidFill>
                  <a:srgbClr val="005596"/>
                </a:solidFill>
              </a:rPr>
              <a:t>Impact of RIASEC Personality Types and Negative Thinking: Implications for Career </a:t>
            </a:r>
            <a:r>
              <a:rPr lang="en-US" sz="7200" dirty="0" smtClean="0">
                <a:solidFill>
                  <a:srgbClr val="005596"/>
                </a:solidFill>
              </a:rPr>
              <a:t>Counseling</a:t>
            </a:r>
          </a:p>
          <a:p>
            <a:pPr algn="ctr" defTabSz="578644">
              <a:spcBef>
                <a:spcPts val="0"/>
              </a:spcBef>
              <a:buNone/>
            </a:pPr>
            <a:r>
              <a:rPr lang="en-US" sz="2400" dirty="0" smtClean="0">
                <a:solidFill>
                  <a:srgbClr val="005596"/>
                </a:solidFill>
              </a:rPr>
              <a:t> </a:t>
            </a:r>
            <a:r>
              <a:rPr lang="en-US" sz="2400" dirty="0">
                <a:solidFill>
                  <a:srgbClr val="005596"/>
                </a:solidFill>
              </a:rPr>
              <a:t/>
            </a:r>
            <a:br>
              <a:rPr lang="en-US" sz="2400" dirty="0">
                <a:solidFill>
                  <a:srgbClr val="005596"/>
                </a:solidFill>
              </a:rPr>
            </a:br>
            <a:r>
              <a:rPr lang="en-US" sz="3600" dirty="0">
                <a:solidFill>
                  <a:srgbClr val="005596"/>
                </a:solidFill>
              </a:rPr>
              <a:t>Jennifer A. Greene, </a:t>
            </a:r>
            <a:r>
              <a:rPr lang="en-US" sz="3600" dirty="0" smtClean="0">
                <a:solidFill>
                  <a:srgbClr val="005596"/>
                </a:solidFill>
              </a:rPr>
              <a:t>MSPH </a:t>
            </a:r>
            <a:r>
              <a:rPr lang="en-US" sz="3600" dirty="0">
                <a:solidFill>
                  <a:srgbClr val="005596"/>
                </a:solidFill>
              </a:rPr>
              <a:t>&amp; Melissa A. Messer, MHS</a:t>
            </a:r>
          </a:p>
          <a:p>
            <a:pPr algn="ctr" defTabSz="578644">
              <a:spcBef>
                <a:spcPts val="0"/>
              </a:spcBef>
              <a:buNone/>
            </a:pPr>
            <a:r>
              <a:rPr lang="en-US" sz="3600" dirty="0">
                <a:solidFill>
                  <a:srgbClr val="005596"/>
                </a:solidFill>
              </a:rPr>
              <a:t>Psychological Assessment Resources, Inc. Lutz, FL</a:t>
            </a:r>
          </a:p>
          <a:p>
            <a:pPr algn="ctr" defTabSz="578644">
              <a:spcBef>
                <a:spcPct val="50000"/>
              </a:spcBef>
              <a:buNone/>
            </a:pPr>
            <a:endParaRPr lang="en-US" sz="2400" i="1" kern="0" dirty="0">
              <a:solidFill>
                <a:srgbClr val="005596"/>
              </a:solidFill>
              <a:latin typeface="+mj-lt"/>
            </a:endParaRPr>
          </a:p>
        </p:txBody>
      </p:sp>
      <p:cxnSp>
        <p:nvCxnSpPr>
          <p:cNvPr id="2053" name="Straight Connector 13"/>
          <p:cNvCxnSpPr>
            <a:cxnSpLocks noChangeShapeType="1"/>
          </p:cNvCxnSpPr>
          <p:nvPr/>
        </p:nvCxnSpPr>
        <p:spPr bwMode="auto">
          <a:xfrm flipV="1">
            <a:off x="0" y="4724400"/>
            <a:ext cx="32918400" cy="69850"/>
          </a:xfrm>
          <a:prstGeom prst="line">
            <a:avLst/>
          </a:prstGeom>
          <a:noFill/>
          <a:ln w="149225">
            <a:solidFill>
              <a:schemeClr val="bg1"/>
            </a:solidFill>
            <a:round/>
            <a:headEnd/>
            <a:tailEnd/>
          </a:ln>
          <a:extLst>
            <a:ext uri="{909E8E84-426E-40DD-AFC4-6F175D3DCCD1}">
              <a14:hiddenFill xmlns:a14="http://schemas.microsoft.com/office/drawing/2010/main">
                <a:noFill/>
              </a14:hiddenFill>
            </a:ext>
          </a:extLst>
        </p:spPr>
      </p:cxnSp>
      <p:sp>
        <p:nvSpPr>
          <p:cNvPr id="7" name="Text Box 336"/>
          <p:cNvSpPr txBox="1">
            <a:spLocks noChangeArrowheads="1"/>
          </p:cNvSpPr>
          <p:nvPr/>
        </p:nvSpPr>
        <p:spPr bwMode="auto">
          <a:xfrm>
            <a:off x="495812" y="5029200"/>
            <a:ext cx="11688365" cy="584775"/>
          </a:xfrm>
          <a:prstGeom prst="rect">
            <a:avLst/>
          </a:prstGeom>
          <a:solidFill>
            <a:srgbClr val="005596"/>
          </a:solidFill>
          <a:ln w="3175">
            <a:solidFill>
              <a:srgbClr val="003300"/>
            </a:solidFill>
            <a:miter lim="800000"/>
            <a:headEnd/>
            <a:tailEnd/>
          </a:ln>
        </p:spPr>
        <p:txBody>
          <a:bodyPr wrap="square">
            <a:spAutoFit/>
          </a:bodyPr>
          <a:lstStyle/>
          <a:p>
            <a:pPr algn="ctr" defTabSz="3292079">
              <a:spcBef>
                <a:spcPct val="50000"/>
              </a:spcBef>
              <a:defRPr/>
            </a:pPr>
            <a:r>
              <a:rPr lang="en-US" sz="3200" b="1" dirty="0" smtClean="0">
                <a:solidFill>
                  <a:srgbClr val="FAF8F2"/>
                </a:solidFill>
                <a:latin typeface="Verdana" pitchFamily="34" charset="0"/>
              </a:rPr>
              <a:t>ABSTRACT</a:t>
            </a:r>
            <a:endParaRPr lang="en-US" sz="3200" dirty="0">
              <a:solidFill>
                <a:srgbClr val="FAF8F2"/>
              </a:solidFill>
              <a:latin typeface="Verdana" pitchFamily="34" charset="0"/>
            </a:endParaRPr>
          </a:p>
        </p:txBody>
      </p:sp>
      <p:sp>
        <p:nvSpPr>
          <p:cNvPr id="10" name="Text Box 341"/>
          <p:cNvSpPr txBox="1">
            <a:spLocks noChangeArrowheads="1"/>
          </p:cNvSpPr>
          <p:nvPr/>
        </p:nvSpPr>
        <p:spPr bwMode="auto">
          <a:xfrm>
            <a:off x="517539" y="12420600"/>
            <a:ext cx="11674674" cy="611706"/>
          </a:xfrm>
          <a:prstGeom prst="rect">
            <a:avLst/>
          </a:prstGeom>
          <a:solidFill>
            <a:srgbClr val="005596"/>
          </a:solidFill>
          <a:ln w="3175">
            <a:solidFill>
              <a:srgbClr val="003300"/>
            </a:solidFill>
            <a:miter lim="800000"/>
            <a:headEnd/>
            <a:tailEnd/>
          </a:ln>
        </p:spPr>
        <p:txBody>
          <a:bodyPr wrap="square">
            <a:spAutoFit/>
          </a:bodyPr>
          <a:lstStyle/>
          <a:p>
            <a:pPr algn="ctr" defTabSz="3292079">
              <a:spcBef>
                <a:spcPct val="50000"/>
              </a:spcBef>
              <a:defRPr/>
            </a:pPr>
            <a:r>
              <a:rPr lang="en-US" sz="3375" b="1" dirty="0" smtClean="0">
                <a:solidFill>
                  <a:srgbClr val="FAF8F2"/>
                </a:solidFill>
                <a:latin typeface="Verdana" pitchFamily="34" charset="0"/>
              </a:rPr>
              <a:t>INTRODUCTION</a:t>
            </a:r>
            <a:endParaRPr lang="en-US" sz="3375" dirty="0">
              <a:solidFill>
                <a:srgbClr val="FAF8F2"/>
              </a:solidFill>
              <a:latin typeface="Verdana" pitchFamily="34" charset="0"/>
              <a:cs typeface="+mn-cs"/>
            </a:endParaRPr>
          </a:p>
        </p:txBody>
      </p:sp>
      <p:sp>
        <p:nvSpPr>
          <p:cNvPr id="12" name="Rectangle 11"/>
          <p:cNvSpPr/>
          <p:nvPr/>
        </p:nvSpPr>
        <p:spPr>
          <a:xfrm>
            <a:off x="532054" y="13106400"/>
            <a:ext cx="11660160" cy="8586966"/>
          </a:xfrm>
          <a:prstGeom prst="rect">
            <a:avLst/>
          </a:prstGeom>
        </p:spPr>
        <p:txBody>
          <a:bodyPr wrap="square">
            <a:spAutoFit/>
          </a:bodyPr>
          <a:lstStyle/>
          <a:p>
            <a:r>
              <a:rPr lang="en-US" sz="2400" dirty="0" smtClean="0"/>
              <a:t>John </a:t>
            </a:r>
            <a:r>
              <a:rPr lang="en-US" sz="2400" dirty="0"/>
              <a:t>Holland’s RIASEC theory of workplace personality has </a:t>
            </a:r>
            <a:r>
              <a:rPr lang="en-US" sz="2400" dirty="0" smtClean="0"/>
              <a:t>featured prominently in the </a:t>
            </a:r>
            <a:r>
              <a:rPr lang="en-US" sz="2400" dirty="0"/>
              <a:t>field of career counseling over the past 60 </a:t>
            </a:r>
            <a:r>
              <a:rPr lang="en-US" sz="2400" dirty="0" smtClean="0"/>
              <a:t>years.</a:t>
            </a:r>
          </a:p>
          <a:p>
            <a:endParaRPr lang="en-US" sz="2400" dirty="0" smtClean="0"/>
          </a:p>
          <a:p>
            <a:r>
              <a:rPr lang="en-US" sz="2400" dirty="0"/>
              <a:t>This theory posits that most people and occupations resemble a combination of six personality types (Realistic, Investigative, Artistic, Social, Enterprising, Conventional). </a:t>
            </a:r>
            <a:endParaRPr lang="en-US" sz="2400" dirty="0" smtClean="0"/>
          </a:p>
          <a:p>
            <a:pPr marL="342900" indent="-342900">
              <a:buFont typeface="Arial" panose="020B0604020202020204" pitchFamily="34" charset="0"/>
              <a:buChar char="•"/>
            </a:pPr>
            <a:endParaRPr lang="en-US" sz="2400" dirty="0"/>
          </a:p>
          <a:p>
            <a:r>
              <a:rPr lang="en-US" sz="2400" dirty="0"/>
              <a:t>From his theory, Holland developed </a:t>
            </a:r>
            <a:r>
              <a:rPr lang="en-US" sz="2400" dirty="0" smtClean="0"/>
              <a:t>the </a:t>
            </a:r>
            <a:r>
              <a:rPr lang="en-US" sz="2400" dirty="0"/>
              <a:t>Self-Directed Search </a:t>
            </a:r>
            <a:r>
              <a:rPr lang="en-US" sz="2400" dirty="0" smtClean="0"/>
              <a:t>(SDS</a:t>
            </a:r>
            <a:r>
              <a:rPr lang="en-US" sz="2400" dirty="0"/>
              <a:t>; Holland &amp; Messer, </a:t>
            </a:r>
            <a:r>
              <a:rPr lang="en-US" sz="2400" dirty="0" smtClean="0"/>
              <a:t>2013), </a:t>
            </a:r>
            <a:r>
              <a:rPr lang="en-US" sz="2400" dirty="0"/>
              <a:t>a self-administered career counseling </a:t>
            </a:r>
            <a:r>
              <a:rPr lang="en-US" sz="2400" dirty="0" smtClean="0"/>
              <a:t>tool.</a:t>
            </a:r>
          </a:p>
          <a:p>
            <a:pPr marL="342900" indent="-342900">
              <a:buFont typeface="Arial" panose="020B0604020202020204" pitchFamily="34" charset="0"/>
              <a:buChar char="•"/>
            </a:pPr>
            <a:endParaRPr lang="en-US" sz="2400" dirty="0" smtClean="0"/>
          </a:p>
          <a:p>
            <a:r>
              <a:rPr lang="en-US" sz="2400" dirty="0"/>
              <a:t>The SDS provides the user with a Summary Code, i.e., the three personality types to which they are most </a:t>
            </a:r>
            <a:r>
              <a:rPr lang="en-US" sz="2400" dirty="0" smtClean="0"/>
              <a:t>similar, as well as several </a:t>
            </a:r>
            <a:r>
              <a:rPr lang="en-US" sz="2400" dirty="0"/>
              <a:t>secondary </a:t>
            </a:r>
            <a:r>
              <a:rPr lang="en-US" sz="2400" dirty="0" smtClean="0"/>
              <a:t>scores: congruence</a:t>
            </a:r>
            <a:r>
              <a:rPr lang="en-US" sz="2400" dirty="0"/>
              <a:t>, consistency, coherence, differentiation, and profile </a:t>
            </a:r>
            <a:r>
              <a:rPr lang="en-US" sz="2400" dirty="0" smtClean="0"/>
              <a:t>elevation.</a:t>
            </a:r>
            <a:endParaRPr lang="en-US" sz="2400" dirty="0"/>
          </a:p>
          <a:p>
            <a:pPr marL="342900" indent="-342900">
              <a:buFont typeface="Arial" panose="020B0604020202020204" pitchFamily="34" charset="0"/>
              <a:buChar char="•"/>
            </a:pPr>
            <a:endParaRPr lang="en-US" sz="2400" dirty="0" smtClean="0"/>
          </a:p>
          <a:p>
            <a:r>
              <a:rPr lang="en-US" sz="2400" dirty="0"/>
              <a:t>Previous studies (</a:t>
            </a:r>
            <a:r>
              <a:rPr lang="en-US" sz="2400" dirty="0" err="1"/>
              <a:t>Chason</a:t>
            </a:r>
            <a:r>
              <a:rPr lang="en-US" sz="2400" dirty="0"/>
              <a:t>, Bullock-Yowell, Sampson, Lenz, Reardon, 2013; Wright, Reardon, Peterson, &amp; Osborn, 2000) have focused on the relationship between secondary constructs of the Self-Directed Search and negative career thoughts as measured by the Career Thoughts Inventory (Sampson, Peterson, Lenz, Reardon &amp; Saunders, 1996). </a:t>
            </a:r>
            <a:endParaRPr lang="en-US" sz="2400" dirty="0" smtClean="0"/>
          </a:p>
          <a:p>
            <a:pPr marL="342900" indent="-342900">
              <a:buFont typeface="Arial" panose="020B0604020202020204" pitchFamily="34" charset="0"/>
              <a:buChar char="•"/>
            </a:pPr>
            <a:endParaRPr lang="en-US" sz="2400" dirty="0"/>
          </a:p>
          <a:p>
            <a:r>
              <a:rPr lang="en-US" sz="2400" dirty="0"/>
              <a:t>In order to further elucidate the relationship between SDS constructs and negative career thoughts, the current study aims to examine the secondary constructs with the </a:t>
            </a:r>
            <a:r>
              <a:rPr lang="en-US" sz="2400" dirty="0" smtClean="0"/>
              <a:t>newest </a:t>
            </a:r>
            <a:r>
              <a:rPr lang="en-US" sz="2400" dirty="0"/>
              <a:t>edition of the </a:t>
            </a:r>
            <a:r>
              <a:rPr lang="en-US" sz="2400" dirty="0" smtClean="0"/>
              <a:t>SDS.</a:t>
            </a:r>
            <a:endParaRPr lang="en-US" sz="2400" dirty="0"/>
          </a:p>
        </p:txBody>
      </p:sp>
      <p:sp>
        <p:nvSpPr>
          <p:cNvPr id="13" name="Text Box 369"/>
          <p:cNvSpPr txBox="1">
            <a:spLocks noChangeArrowheads="1"/>
          </p:cNvSpPr>
          <p:nvPr/>
        </p:nvSpPr>
        <p:spPr bwMode="auto">
          <a:xfrm>
            <a:off x="495813" y="5257800"/>
            <a:ext cx="11696188" cy="7109639"/>
          </a:xfrm>
          <a:prstGeom prst="rect">
            <a:avLst/>
          </a:prstGeom>
          <a:noFill/>
          <a:ln w="9525">
            <a:noFill/>
            <a:miter lim="800000"/>
            <a:headEnd/>
            <a:tailEnd/>
          </a:ln>
        </p:spPr>
        <p:txBody>
          <a:bodyPr wrap="square">
            <a:spAutoFit/>
          </a:bodyPr>
          <a:lstStyle/>
          <a:p>
            <a:endParaRPr lang="en-US" sz="2400" dirty="0"/>
          </a:p>
          <a:p>
            <a:r>
              <a:rPr lang="en-US" sz="2400" dirty="0"/>
              <a:t>John Holland’s RIASEC theory of workplace personality posits that most people and occupations resemble a combination of six personality types (Realistic, Investigative, Artistic, Social, Enterprising, and Conventional). The Self-Directed Search (SDS), 5</a:t>
            </a:r>
            <a:r>
              <a:rPr lang="en-US" sz="2400" baseline="30000" dirty="0"/>
              <a:t>th</a:t>
            </a:r>
            <a:r>
              <a:rPr lang="en-US" sz="2400" dirty="0"/>
              <a:t> Edition, an assessment of the RIASEC types, is the focus of this study. This poster explores the relationship between the SDS and negative career thoughts as measured by the Career Thoughts Inventory. It is hypothesized that Social and Enterprising types will be less likely to endorse negative career thinking, while Realistic and Conventional types will be more likely. Moreover, </a:t>
            </a:r>
            <a:r>
              <a:rPr lang="en-US" sz="2400" dirty="0" smtClean="0"/>
              <a:t>it is theorized that low </a:t>
            </a:r>
            <a:r>
              <a:rPr lang="en-US" sz="2400" dirty="0"/>
              <a:t>scores on secondary constructs of the SDS (congruence, consistency, coherence, differentiation, and profile elevation) will be related to higher endorsement of negative career thoughts. By examining SDS scores within groups of individuals with elevated versus non-elevated levels of negative career thoughts, both hypotheses were supported. Based on the findings of this study, Realistic and Conventional types may be more prone to negative career thoughts and may need additional career or personal counseling during the career development process. Moreover, the secondary constructs of the SDS are related to negative career thinking, which can impede career development. Practical implications for college career counseling are demonstrated via an illustrative case study</a:t>
            </a:r>
            <a:r>
              <a:rPr lang="en-US" sz="2400" dirty="0" smtClean="0"/>
              <a:t>.</a:t>
            </a:r>
            <a:endParaRPr lang="en-US" sz="2400" dirty="0"/>
          </a:p>
        </p:txBody>
      </p:sp>
      <p:grpSp>
        <p:nvGrpSpPr>
          <p:cNvPr id="17" name="Group 16"/>
          <p:cNvGrpSpPr/>
          <p:nvPr/>
        </p:nvGrpSpPr>
        <p:grpSpPr>
          <a:xfrm>
            <a:off x="12547050" y="25677294"/>
            <a:ext cx="19798903" cy="17985306"/>
            <a:chOff x="16933069" y="4210784"/>
            <a:chExt cx="26398537" cy="23980412"/>
          </a:xfrm>
        </p:grpSpPr>
        <p:sp>
          <p:nvSpPr>
            <p:cNvPr id="18" name="Text Box 342"/>
            <p:cNvSpPr txBox="1">
              <a:spLocks noChangeArrowheads="1"/>
            </p:cNvSpPr>
            <p:nvPr/>
          </p:nvSpPr>
          <p:spPr bwMode="auto">
            <a:xfrm>
              <a:off x="16933069" y="4210784"/>
              <a:ext cx="26398537" cy="815608"/>
            </a:xfrm>
            <a:prstGeom prst="rect">
              <a:avLst/>
            </a:prstGeom>
            <a:solidFill>
              <a:srgbClr val="005596"/>
            </a:solidFill>
            <a:ln w="3175">
              <a:solidFill>
                <a:srgbClr val="003300"/>
              </a:solidFill>
              <a:miter lim="800000"/>
              <a:headEnd/>
              <a:tailEnd/>
            </a:ln>
          </p:spPr>
          <p:txBody>
            <a:bodyPr wrap="square">
              <a:spAutoFit/>
            </a:bodyPr>
            <a:lstStyle/>
            <a:p>
              <a:pPr algn="ctr" defTabSz="3292079">
                <a:spcBef>
                  <a:spcPct val="50000"/>
                </a:spcBef>
                <a:defRPr/>
              </a:pPr>
              <a:r>
                <a:rPr lang="en-US" sz="3375" b="1" dirty="0">
                  <a:solidFill>
                    <a:srgbClr val="FAF8F2"/>
                  </a:solidFill>
                  <a:latin typeface="Verdana" pitchFamily="34" charset="0"/>
                  <a:cs typeface="+mn-cs"/>
                </a:rPr>
                <a:t>RESULTS</a:t>
              </a:r>
              <a:endParaRPr lang="en-US" sz="3375" dirty="0">
                <a:solidFill>
                  <a:srgbClr val="FAF8F2"/>
                </a:solidFill>
                <a:latin typeface="Verdana" pitchFamily="34" charset="0"/>
                <a:cs typeface="+mn-cs"/>
              </a:endParaRPr>
            </a:p>
          </p:txBody>
        </p:sp>
        <p:sp>
          <p:nvSpPr>
            <p:cNvPr id="19" name="Text Box 411"/>
            <p:cNvSpPr txBox="1">
              <a:spLocks noChangeArrowheads="1"/>
            </p:cNvSpPr>
            <p:nvPr/>
          </p:nvSpPr>
          <p:spPr bwMode="auto">
            <a:xfrm>
              <a:off x="17069269" y="17234349"/>
              <a:ext cx="26227594" cy="10956847"/>
            </a:xfrm>
            <a:prstGeom prst="rect">
              <a:avLst/>
            </a:prstGeom>
            <a:noFill/>
            <a:ln w="9525">
              <a:noFill/>
              <a:miter lim="800000"/>
              <a:headEnd/>
              <a:tailEnd/>
            </a:ln>
          </p:spPr>
          <p:txBody>
            <a:bodyPr wrap="square">
              <a:spAutoFit/>
            </a:bodyPr>
            <a:lstStyle/>
            <a:p>
              <a:pPr defTabSz="3292079">
                <a:spcBef>
                  <a:spcPct val="50000"/>
                </a:spcBef>
                <a:defRPr/>
              </a:pPr>
              <a:r>
                <a:rPr lang="en-US" sz="3200" b="1" u="sng" dirty="0" smtClean="0"/>
                <a:t>Sample Characteristics</a:t>
              </a:r>
              <a:r>
                <a:rPr lang="en-US" sz="3200" dirty="0" smtClean="0"/>
                <a:t>: Both the elevated and non-elevated groups were similar in terms of gender, age and racial/ethnic breakdown (see Table 1).</a:t>
              </a:r>
            </a:p>
            <a:p>
              <a:pPr defTabSz="3292079">
                <a:spcBef>
                  <a:spcPct val="50000"/>
                </a:spcBef>
                <a:defRPr/>
              </a:pPr>
              <a:r>
                <a:rPr lang="en-US" sz="3200" b="1" u="sng" dirty="0" smtClean="0"/>
                <a:t>Hypothesis 1: </a:t>
              </a:r>
              <a:r>
                <a:rPr lang="en-US" sz="3200" dirty="0" smtClean="0"/>
                <a:t>Supported.</a:t>
              </a:r>
            </a:p>
            <a:p>
              <a:pPr defTabSz="3292079">
                <a:spcBef>
                  <a:spcPct val="50000"/>
                </a:spcBef>
                <a:defRPr/>
              </a:pPr>
              <a:r>
                <a:rPr lang="en-US" sz="3200" dirty="0" smtClean="0"/>
                <a:t>The elevated group had lower means on all secondary constructs except for differentiation.</a:t>
              </a:r>
            </a:p>
            <a:p>
              <a:pPr defTabSz="3292079">
                <a:spcBef>
                  <a:spcPct val="50000"/>
                </a:spcBef>
                <a:defRPr/>
              </a:pPr>
              <a:r>
                <a:rPr lang="en-US" sz="3200" dirty="0" smtClean="0"/>
                <a:t>These </a:t>
              </a:r>
              <a:r>
                <a:rPr lang="en-US" sz="3200" dirty="0"/>
                <a:t>differences were particularly noticeable on congruence, coherence and profile elevation, with medium effect sizes (</a:t>
              </a:r>
              <a:r>
                <a:rPr lang="en-US" sz="3200" i="1" dirty="0"/>
                <a:t>d</a:t>
              </a:r>
              <a:r>
                <a:rPr lang="en-US" sz="3200" dirty="0"/>
                <a:t>=.50, .57, .44, respectively</a:t>
              </a:r>
              <a:r>
                <a:rPr lang="en-US" sz="3200" dirty="0" smtClean="0"/>
                <a:t>).</a:t>
              </a:r>
            </a:p>
            <a:p>
              <a:pPr defTabSz="3292079">
                <a:spcBef>
                  <a:spcPct val="50000"/>
                </a:spcBef>
                <a:defRPr/>
              </a:pPr>
              <a:r>
                <a:rPr lang="en-US" sz="3200" dirty="0" smtClean="0"/>
                <a:t>None </a:t>
              </a:r>
              <a:r>
                <a:rPr lang="en-US" sz="3200" dirty="0"/>
                <a:t>of the t-tests found a significant </a:t>
              </a:r>
              <a:r>
                <a:rPr lang="en-US" sz="3200" dirty="0" smtClean="0"/>
                <a:t>difference, but the </a:t>
              </a:r>
              <a:r>
                <a:rPr lang="en-US" sz="3200" dirty="0"/>
                <a:t>trend of the differences were in the right direction with small and medium effect sizes</a:t>
              </a:r>
              <a:r>
                <a:rPr lang="en-US" sz="3200" dirty="0" smtClean="0"/>
                <a:t>.</a:t>
              </a:r>
            </a:p>
            <a:p>
              <a:pPr defTabSz="3292079">
                <a:spcBef>
                  <a:spcPct val="50000"/>
                </a:spcBef>
                <a:defRPr/>
              </a:pPr>
              <a:r>
                <a:rPr lang="en-US" sz="3200" b="1" u="sng" dirty="0"/>
                <a:t>Hypothesis 2: </a:t>
              </a:r>
              <a:r>
                <a:rPr lang="en-US" sz="3200" dirty="0" smtClean="0"/>
                <a:t>Supported.</a:t>
              </a:r>
              <a:endParaRPr lang="en-US" sz="3200" b="1" u="sng" dirty="0"/>
            </a:p>
            <a:p>
              <a:pPr defTabSz="3292079">
                <a:spcBef>
                  <a:spcPct val="50000"/>
                </a:spcBef>
                <a:defRPr/>
              </a:pPr>
              <a:r>
                <a:rPr lang="en-US" sz="3200" dirty="0"/>
                <a:t>T</a:t>
              </a:r>
              <a:r>
                <a:rPr lang="en-US" sz="3200" dirty="0" smtClean="0"/>
                <a:t>he </a:t>
              </a:r>
              <a:r>
                <a:rPr lang="en-US" sz="3200" dirty="0"/>
                <a:t>elevated group had higher means of endorsement of the Realistic and Conventional types than the non-elevated </a:t>
              </a:r>
              <a:r>
                <a:rPr lang="en-US" sz="3200" dirty="0" smtClean="0"/>
                <a:t>group.</a:t>
              </a:r>
            </a:p>
            <a:p>
              <a:pPr defTabSz="3292079">
                <a:spcBef>
                  <a:spcPct val="50000"/>
                </a:spcBef>
                <a:defRPr/>
              </a:pPr>
              <a:r>
                <a:rPr lang="en-US" sz="3200" dirty="0"/>
                <a:t>T</a:t>
              </a:r>
              <a:r>
                <a:rPr lang="en-US" sz="3200" dirty="0" smtClean="0"/>
                <a:t>he </a:t>
              </a:r>
              <a:r>
                <a:rPr lang="en-US" sz="3200" dirty="0"/>
                <a:t>elevated group had lower means of endorsement of the Social and Enterprising types than the non-elevated </a:t>
              </a:r>
              <a:r>
                <a:rPr lang="en-US" sz="3200" dirty="0" smtClean="0"/>
                <a:t>group.</a:t>
              </a:r>
            </a:p>
          </p:txBody>
        </p:sp>
        <p:sp>
          <p:nvSpPr>
            <p:cNvPr id="20" name="Text Box 490"/>
            <p:cNvSpPr txBox="1">
              <a:spLocks noChangeArrowheads="1"/>
            </p:cNvSpPr>
            <p:nvPr/>
          </p:nvSpPr>
          <p:spPr bwMode="auto">
            <a:xfrm>
              <a:off x="17508312" y="16129228"/>
              <a:ext cx="25074562" cy="615553"/>
            </a:xfrm>
            <a:prstGeom prst="rect">
              <a:avLst/>
            </a:prstGeom>
            <a:noFill/>
            <a:ln w="9525">
              <a:noFill/>
              <a:miter lim="800000"/>
              <a:headEnd/>
              <a:tailEnd/>
            </a:ln>
          </p:spPr>
          <p:txBody>
            <a:bodyPr wrap="square">
              <a:spAutoFit/>
            </a:bodyPr>
            <a:lstStyle/>
            <a:p>
              <a:pPr defTabSz="3292079">
                <a:spcBef>
                  <a:spcPct val="50000"/>
                </a:spcBef>
              </a:pPr>
              <a:endParaRPr lang="en-US" sz="2400" b="1" u="sng" dirty="0">
                <a:solidFill>
                  <a:srgbClr val="003300"/>
                </a:solidFill>
              </a:endParaRPr>
            </a:p>
          </p:txBody>
        </p:sp>
      </p:grpSp>
      <p:sp>
        <p:nvSpPr>
          <p:cNvPr id="27" name="Text Box 368"/>
          <p:cNvSpPr txBox="1">
            <a:spLocks noChangeArrowheads="1"/>
          </p:cNvSpPr>
          <p:nvPr/>
        </p:nvSpPr>
        <p:spPr bwMode="auto">
          <a:xfrm>
            <a:off x="307556" y="31623000"/>
            <a:ext cx="11963400" cy="13080504"/>
          </a:xfrm>
          <a:prstGeom prst="rect">
            <a:avLst/>
          </a:prstGeom>
          <a:noFill/>
          <a:ln w="9525">
            <a:noFill/>
            <a:miter lim="800000"/>
            <a:headEnd/>
            <a:tailEnd/>
          </a:ln>
        </p:spPr>
        <p:txBody>
          <a:bodyPr wrap="square">
            <a:spAutoFit/>
          </a:bodyPr>
          <a:lstStyle/>
          <a:p>
            <a:r>
              <a:rPr lang="en-US" sz="3200" dirty="0" smtClean="0"/>
              <a:t>Realistic and Conventional types, as well as those with low scores on the secondary constructs of the SDS, </a:t>
            </a:r>
            <a:r>
              <a:rPr lang="en-US" sz="3200" dirty="0"/>
              <a:t>may be more prone to negative career thoughts and may need additional career or personal counseling during the career development </a:t>
            </a:r>
            <a:r>
              <a:rPr lang="en-US" sz="3200" dirty="0" smtClean="0"/>
              <a:t>process.</a:t>
            </a:r>
          </a:p>
          <a:p>
            <a:endParaRPr lang="en-US" sz="3200" dirty="0"/>
          </a:p>
          <a:p>
            <a:r>
              <a:rPr lang="en-US" sz="3200" dirty="0" smtClean="0"/>
              <a:t>The case study below provides an example of the applications of this principle</a:t>
            </a:r>
            <a:r>
              <a:rPr lang="en-US" sz="3200" dirty="0">
                <a:solidFill>
                  <a:srgbClr val="FF0000"/>
                </a:solidFill>
              </a:rPr>
              <a:t>.</a:t>
            </a:r>
            <a:endParaRPr lang="en-US" sz="3200" dirty="0" smtClean="0"/>
          </a:p>
          <a:p>
            <a:endParaRPr lang="en-US" sz="2800" dirty="0"/>
          </a:p>
          <a:p>
            <a:r>
              <a:rPr lang="en-US" sz="3200" dirty="0" smtClean="0"/>
              <a:t>Bruce is a college sophomore trying to decide on a major. After making an appointment with a career counselor at his university’s career center, he takes the SDS. His Summary Code is RSA (Realistic, Social, Artistic). Based on his SDS results, Bruce’s career counselor notes that he has low differentiation (i.e., a flat profile) and his code as low consistency. Given this information and the fact that Bruce is a Realistic type, he may be prone to negative career thinking. His career counselor decides to have Bruce take the CTI as well, to assess his readiness to decide on a major. Bruce’s scores on the CTI are indeed elevated and indicate that he is having a lot of anxiety about committing to a major. During their next meeting, Bruce confirms this finding and tells his career counselor he is experiencing anxiety across several life domains. Bruce’s career counselor suggests that he do some personal counseling to help alleviate his anxiety, in addition to working with his career counselor to pick a major. </a:t>
            </a:r>
            <a:endParaRPr lang="en-US" sz="3200" dirty="0"/>
          </a:p>
          <a:p>
            <a:endParaRPr lang="en-US" sz="2400" dirty="0"/>
          </a:p>
          <a:p>
            <a:pPr marL="514350" indent="-342900" defTabSz="3292079">
              <a:buFont typeface="Wingdings" pitchFamily="2" charset="2"/>
              <a:buChar char="§"/>
              <a:defRPr/>
            </a:pPr>
            <a:endParaRPr lang="en-US" sz="2400" dirty="0"/>
          </a:p>
        </p:txBody>
      </p:sp>
      <p:sp>
        <p:nvSpPr>
          <p:cNvPr id="28" name="Text Box 341"/>
          <p:cNvSpPr txBox="1">
            <a:spLocks noChangeArrowheads="1"/>
          </p:cNvSpPr>
          <p:nvPr/>
        </p:nvSpPr>
        <p:spPr bwMode="auto">
          <a:xfrm>
            <a:off x="517539" y="21717000"/>
            <a:ext cx="11674674" cy="611706"/>
          </a:xfrm>
          <a:prstGeom prst="rect">
            <a:avLst/>
          </a:prstGeom>
          <a:solidFill>
            <a:srgbClr val="005596"/>
          </a:solidFill>
          <a:ln w="3175">
            <a:solidFill>
              <a:srgbClr val="003300"/>
            </a:solidFill>
            <a:miter lim="800000"/>
            <a:headEnd/>
            <a:tailEnd/>
          </a:ln>
        </p:spPr>
        <p:txBody>
          <a:bodyPr wrap="square">
            <a:spAutoFit/>
          </a:bodyPr>
          <a:lstStyle/>
          <a:p>
            <a:pPr algn="ctr" defTabSz="3292079">
              <a:spcBef>
                <a:spcPct val="50000"/>
              </a:spcBef>
              <a:defRPr/>
            </a:pPr>
            <a:r>
              <a:rPr lang="en-US" sz="3375" b="1" dirty="0" smtClean="0">
                <a:solidFill>
                  <a:srgbClr val="FAF8F2"/>
                </a:solidFill>
                <a:latin typeface="Verdana" pitchFamily="34" charset="0"/>
              </a:rPr>
              <a:t>METHOD</a:t>
            </a:r>
            <a:endParaRPr lang="en-US" sz="3375" dirty="0">
              <a:solidFill>
                <a:srgbClr val="FAF8F2"/>
              </a:solidFill>
              <a:latin typeface="Verdana" pitchFamily="34" charset="0"/>
              <a:cs typeface="+mn-cs"/>
            </a:endParaRPr>
          </a:p>
        </p:txBody>
      </p:sp>
      <p:sp>
        <p:nvSpPr>
          <p:cNvPr id="32" name="Text Box 341"/>
          <p:cNvSpPr txBox="1">
            <a:spLocks noChangeArrowheads="1"/>
          </p:cNvSpPr>
          <p:nvPr/>
        </p:nvSpPr>
        <p:spPr bwMode="auto">
          <a:xfrm>
            <a:off x="473261" y="30935094"/>
            <a:ext cx="11674674" cy="611706"/>
          </a:xfrm>
          <a:prstGeom prst="rect">
            <a:avLst/>
          </a:prstGeom>
          <a:solidFill>
            <a:srgbClr val="005596"/>
          </a:solidFill>
          <a:ln w="3175">
            <a:solidFill>
              <a:srgbClr val="003300"/>
            </a:solidFill>
            <a:miter lim="800000"/>
            <a:headEnd/>
            <a:tailEnd/>
          </a:ln>
        </p:spPr>
        <p:txBody>
          <a:bodyPr wrap="square">
            <a:spAutoFit/>
          </a:bodyPr>
          <a:lstStyle/>
          <a:p>
            <a:pPr algn="ctr" defTabSz="3292079">
              <a:spcBef>
                <a:spcPct val="50000"/>
              </a:spcBef>
              <a:defRPr/>
            </a:pPr>
            <a:r>
              <a:rPr lang="en-US" sz="3375" b="1" dirty="0" smtClean="0">
                <a:solidFill>
                  <a:srgbClr val="FAF8F2"/>
                </a:solidFill>
                <a:latin typeface="Verdana" pitchFamily="34" charset="0"/>
              </a:rPr>
              <a:t>DISCUSSION/CASE STUDY</a:t>
            </a:r>
            <a:endParaRPr lang="en-US" sz="3375" dirty="0">
              <a:solidFill>
                <a:srgbClr val="FAF8F2"/>
              </a:solidFill>
              <a:latin typeface="Verdana" pitchFamily="34" charset="0"/>
              <a:cs typeface="+mn-cs"/>
            </a:endParaRPr>
          </a:p>
        </p:txBody>
      </p:sp>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1307328"/>
            <a:ext cx="3681153" cy="1664472"/>
          </a:xfrm>
          <a:prstGeom prst="rect">
            <a:avLst/>
          </a:prstGeom>
        </p:spPr>
      </p:pic>
      <p:sp>
        <p:nvSpPr>
          <p:cNvPr id="23" name="Rectangle 22"/>
          <p:cNvSpPr/>
          <p:nvPr/>
        </p:nvSpPr>
        <p:spPr>
          <a:xfrm>
            <a:off x="495813" y="22402800"/>
            <a:ext cx="11652122" cy="8463855"/>
          </a:xfrm>
          <a:prstGeom prst="rect">
            <a:avLst/>
          </a:prstGeom>
        </p:spPr>
        <p:txBody>
          <a:bodyPr wrap="square">
            <a:spAutoFit/>
          </a:bodyPr>
          <a:lstStyle/>
          <a:p>
            <a:r>
              <a:rPr lang="en-US" sz="3200" b="1" u="sng" dirty="0" smtClean="0"/>
              <a:t>Hypothesis 1: </a:t>
            </a:r>
            <a:r>
              <a:rPr lang="en-US" sz="3200" dirty="0"/>
              <a:t>L</a:t>
            </a:r>
            <a:r>
              <a:rPr lang="en-US" sz="3200" dirty="0" smtClean="0"/>
              <a:t>ow </a:t>
            </a:r>
            <a:r>
              <a:rPr lang="en-US" sz="3200" dirty="0"/>
              <a:t>scores on </a:t>
            </a:r>
            <a:r>
              <a:rPr lang="en-US" sz="3200" dirty="0" smtClean="0"/>
              <a:t>the SDS secondary constructs </a:t>
            </a:r>
            <a:r>
              <a:rPr lang="en-US" sz="3200" dirty="0"/>
              <a:t>(congruence, consistency, coherence, differentiation, and profile elevation) </a:t>
            </a:r>
            <a:r>
              <a:rPr lang="en-US" sz="3200" dirty="0" smtClean="0"/>
              <a:t>are related </a:t>
            </a:r>
            <a:r>
              <a:rPr lang="en-US" sz="3200" dirty="0"/>
              <a:t>to higher endorsement of negative career thoughts. </a:t>
            </a:r>
            <a:endParaRPr lang="en-US" sz="3200" b="1" u="sng" dirty="0" smtClean="0"/>
          </a:p>
          <a:p>
            <a:endParaRPr lang="en-US" sz="3200" b="1" u="sng" dirty="0"/>
          </a:p>
          <a:p>
            <a:r>
              <a:rPr lang="en-US" sz="3200" b="1" u="sng" dirty="0" smtClean="0"/>
              <a:t>Hypothesis 2: </a:t>
            </a:r>
            <a:r>
              <a:rPr lang="en-US" sz="3200" dirty="0" smtClean="0"/>
              <a:t>Social </a:t>
            </a:r>
            <a:r>
              <a:rPr lang="en-US" sz="3200" dirty="0"/>
              <a:t>and </a:t>
            </a:r>
            <a:r>
              <a:rPr lang="en-US" sz="3200" dirty="0" smtClean="0"/>
              <a:t>Enterprising </a:t>
            </a:r>
            <a:r>
              <a:rPr lang="en-US" sz="3200" dirty="0"/>
              <a:t>types </a:t>
            </a:r>
            <a:r>
              <a:rPr lang="en-US" sz="3200" dirty="0" smtClean="0"/>
              <a:t>are less </a:t>
            </a:r>
            <a:r>
              <a:rPr lang="en-US" sz="3200" dirty="0"/>
              <a:t>likely to endorse negative career thinking, and R and C types </a:t>
            </a:r>
            <a:r>
              <a:rPr lang="en-US" sz="3200" dirty="0" smtClean="0"/>
              <a:t>are more </a:t>
            </a:r>
            <a:r>
              <a:rPr lang="en-US" sz="3200" dirty="0"/>
              <a:t>likely to do </a:t>
            </a:r>
            <a:r>
              <a:rPr lang="en-US" sz="3200" dirty="0" smtClean="0"/>
              <a:t>so.</a:t>
            </a:r>
            <a:endParaRPr lang="en-US" sz="3200" b="1" u="sng" dirty="0" smtClean="0"/>
          </a:p>
          <a:p>
            <a:endParaRPr lang="en-US" sz="3200" b="1" u="sng" dirty="0"/>
          </a:p>
          <a:p>
            <a:r>
              <a:rPr lang="en-US" sz="3200" b="1" u="sng" dirty="0" smtClean="0"/>
              <a:t>Participants</a:t>
            </a:r>
            <a:endParaRPr lang="en-US" sz="3200" b="1" u="sng" dirty="0"/>
          </a:p>
          <a:p>
            <a:r>
              <a:rPr lang="en-US" sz="3200" dirty="0"/>
              <a:t>A total of 1,739 individuals were recruited nationwide to complete SDS, 5</a:t>
            </a:r>
            <a:r>
              <a:rPr lang="en-US" sz="3200" baseline="30000" dirty="0"/>
              <a:t>th</a:t>
            </a:r>
            <a:r>
              <a:rPr lang="en-US" sz="3200" dirty="0"/>
              <a:t> edition and a subset of this sample (</a:t>
            </a:r>
            <a:r>
              <a:rPr lang="en-US" sz="3200" i="1" dirty="0"/>
              <a:t>n</a:t>
            </a:r>
            <a:r>
              <a:rPr lang="en-US" sz="3200" dirty="0"/>
              <a:t> = 51) also completed the Career Thoughts Inventory (Sampson, Peterson, Lenz, Reardon &amp; Saunders, 1996</a:t>
            </a:r>
            <a:r>
              <a:rPr lang="en-US" sz="3200" dirty="0" smtClean="0"/>
              <a:t>).</a:t>
            </a:r>
          </a:p>
          <a:p>
            <a:endParaRPr lang="en-US" sz="3200" dirty="0"/>
          </a:p>
          <a:p>
            <a:r>
              <a:rPr lang="en-US" sz="3200" dirty="0" smtClean="0"/>
              <a:t>Of the sample, 51% (N=26) were enrolled in college or completed college at the time of the study</a:t>
            </a:r>
            <a:r>
              <a:rPr lang="en-US" sz="3200" dirty="0" smtClean="0">
                <a:solidFill>
                  <a:srgbClr val="FF0000"/>
                </a:solidFill>
              </a:rPr>
              <a:t>.</a:t>
            </a:r>
            <a:endParaRPr lang="en-US" sz="3200" b="1" u="sng" dirty="0" smtClean="0"/>
          </a:p>
        </p:txBody>
      </p:sp>
      <p:graphicFrame>
        <p:nvGraphicFramePr>
          <p:cNvPr id="9" name="Table 8"/>
          <p:cNvGraphicFramePr>
            <a:graphicFrameLocks noGrp="1"/>
          </p:cNvGraphicFramePr>
          <p:nvPr>
            <p:extLst>
              <p:ext uri="{D42A27DB-BD31-4B8C-83A1-F6EECF244321}">
                <p14:modId xmlns:p14="http://schemas.microsoft.com/office/powerpoint/2010/main" val="1621762510"/>
              </p:ext>
            </p:extLst>
          </p:nvPr>
        </p:nvGraphicFramePr>
        <p:xfrm>
          <a:off x="12801600" y="5715000"/>
          <a:ext cx="19405571" cy="7163740"/>
        </p:xfrm>
        <a:graphic>
          <a:graphicData uri="http://schemas.openxmlformats.org/drawingml/2006/table">
            <a:tbl>
              <a:tblPr firstRow="1" bandRow="1">
                <a:tableStyleId>{5C22544A-7EE6-4342-B048-85BDC9FD1C3A}</a:tableStyleId>
              </a:tblPr>
              <a:tblGrid>
                <a:gridCol w="2057400"/>
                <a:gridCol w="4572000"/>
                <a:gridCol w="12776171"/>
              </a:tblGrid>
              <a:tr h="464030">
                <a:tc>
                  <a:txBody>
                    <a:bodyPr/>
                    <a:lstStyle/>
                    <a:p>
                      <a:r>
                        <a:rPr lang="en-US" sz="2400" dirty="0" smtClean="0"/>
                        <a:t>SDS Construct</a:t>
                      </a:r>
                      <a:endParaRPr lang="en-US" sz="2400" dirty="0"/>
                    </a:p>
                  </a:txBody>
                  <a:tcPr/>
                </a:tc>
                <a:tc>
                  <a:txBody>
                    <a:bodyPr/>
                    <a:lstStyle/>
                    <a:p>
                      <a:r>
                        <a:rPr lang="en-US" sz="2400" dirty="0" smtClean="0"/>
                        <a:t>Definition</a:t>
                      </a:r>
                      <a:endParaRPr lang="en-US" sz="2400" dirty="0"/>
                    </a:p>
                  </a:txBody>
                  <a:tcPr/>
                </a:tc>
                <a:tc>
                  <a:txBody>
                    <a:bodyPr/>
                    <a:lstStyle/>
                    <a:p>
                      <a:r>
                        <a:rPr lang="en-US" sz="2400" dirty="0" smtClean="0"/>
                        <a:t>Calculation</a:t>
                      </a:r>
                      <a:endParaRPr lang="en-US" sz="2400" dirty="0"/>
                    </a:p>
                  </a:txBody>
                  <a:tcPr/>
                </a:tc>
              </a:tr>
              <a:tr h="835255">
                <a:tc>
                  <a:txBody>
                    <a:bodyPr/>
                    <a:lstStyle/>
                    <a:p>
                      <a:r>
                        <a:rPr lang="en-US" sz="2400" dirty="0" smtClean="0"/>
                        <a:t>Congruence</a:t>
                      </a:r>
                      <a:endParaRPr lang="en-US" sz="2400" dirty="0"/>
                    </a:p>
                  </a:txBody>
                  <a:tcPr anchor="ctr"/>
                </a:tc>
                <a:tc>
                  <a:txBody>
                    <a:bodyPr/>
                    <a:lstStyle/>
                    <a:p>
                      <a:r>
                        <a:rPr lang="en-US" sz="2400" b="0" i="0" u="none" strike="noStrike" kern="1200" baseline="0" dirty="0" smtClean="0">
                          <a:solidFill>
                            <a:schemeClr val="dk1"/>
                          </a:solidFill>
                          <a:latin typeface="+mn-lt"/>
                          <a:ea typeface="+mn-ea"/>
                          <a:cs typeface="+mn-cs"/>
                        </a:rPr>
                        <a:t>Degree of fit between a Summary Code and code of current job aspirations</a:t>
                      </a:r>
                      <a:endParaRPr lang="en-US" sz="2400" dirty="0"/>
                    </a:p>
                  </a:txBody>
                  <a:tcPr anchor="ctr"/>
                </a:tc>
                <a:tc>
                  <a:txBody>
                    <a:bodyPr/>
                    <a:lstStyle/>
                    <a:p>
                      <a:r>
                        <a:rPr lang="en-US" sz="2400" dirty="0" err="1" smtClean="0"/>
                        <a:t>Iachan</a:t>
                      </a:r>
                      <a:r>
                        <a:rPr lang="en-US" sz="2400" dirty="0" smtClean="0"/>
                        <a:t> Agreement Index (</a:t>
                      </a:r>
                      <a:r>
                        <a:rPr lang="en-US" sz="2400" dirty="0" err="1" smtClean="0"/>
                        <a:t>Iachan</a:t>
                      </a:r>
                      <a:r>
                        <a:rPr lang="en-US" sz="2400" dirty="0" smtClean="0"/>
                        <a:t>, 1984a), ranges from</a:t>
                      </a:r>
                      <a:r>
                        <a:rPr lang="en-US" sz="2400" baseline="0" dirty="0" smtClean="0"/>
                        <a:t> 0 to 28, with </a:t>
                      </a:r>
                      <a:r>
                        <a:rPr lang="en-US" sz="2400" b="0" i="0" u="none" strike="noStrike" kern="1200" baseline="0" dirty="0" smtClean="0">
                          <a:solidFill>
                            <a:schemeClr val="dk1"/>
                          </a:solidFill>
                          <a:latin typeface="+mn-lt"/>
                          <a:ea typeface="+mn-ea"/>
                          <a:cs typeface="+mn-cs"/>
                        </a:rPr>
                        <a:t>higher scores indicating more agreement between the two codes.</a:t>
                      </a:r>
                      <a:endParaRPr lang="en-US" sz="2400" dirty="0"/>
                    </a:p>
                  </a:txBody>
                  <a:tcPr/>
                </a:tc>
              </a:tr>
              <a:tr h="1206479">
                <a:tc>
                  <a:txBody>
                    <a:bodyPr/>
                    <a:lstStyle/>
                    <a:p>
                      <a:r>
                        <a:rPr lang="en-US" sz="2400" dirty="0" smtClean="0"/>
                        <a:t>Consistency</a:t>
                      </a:r>
                      <a:endParaRPr lang="en-US" sz="2400" dirty="0"/>
                    </a:p>
                  </a:txBody>
                  <a:tcPr anchor="ctr"/>
                </a:tc>
                <a:tc>
                  <a:txBody>
                    <a:bodyPr/>
                    <a:lstStyle/>
                    <a:p>
                      <a:r>
                        <a:rPr lang="en-US" sz="2400" b="0" i="0" u="none" strike="noStrike" kern="1200" baseline="0" dirty="0" smtClean="0">
                          <a:solidFill>
                            <a:schemeClr val="dk1"/>
                          </a:solidFill>
                          <a:latin typeface="+mn-lt"/>
                          <a:ea typeface="+mn-ea"/>
                          <a:cs typeface="+mn-cs"/>
                        </a:rPr>
                        <a:t>Similarity of position of first two code letters on the hexagon</a:t>
                      </a:r>
                      <a:endParaRPr lang="en-US" sz="2400" dirty="0"/>
                    </a:p>
                  </a:txBody>
                  <a:tcPr anchor="ctr"/>
                </a:tc>
                <a:tc>
                  <a:txBody>
                    <a:bodyPr/>
                    <a:lstStyle/>
                    <a:p>
                      <a:pPr marL="0" marR="0" indent="0" algn="l" defTabSz="1567510" rtl="0" eaLnBrk="1" fontAlgn="auto" latinLnBrk="0" hangingPunct="1">
                        <a:lnSpc>
                          <a:spcPct val="100000"/>
                        </a:lnSpc>
                        <a:spcBef>
                          <a:spcPts val="0"/>
                        </a:spcBef>
                        <a:spcAft>
                          <a:spcPts val="0"/>
                        </a:spcAft>
                        <a:buClrTx/>
                        <a:buSzTx/>
                        <a:buFontTx/>
                        <a:buNone/>
                        <a:tabLst/>
                        <a:defRPr/>
                      </a:pPr>
                      <a:r>
                        <a:rPr lang="en-US" sz="2400" b="1" dirty="0" smtClean="0"/>
                        <a:t>High</a:t>
                      </a:r>
                      <a:r>
                        <a:rPr lang="en-US" sz="2400" dirty="0" smtClean="0"/>
                        <a:t>: first two letters of the code are adjacent on the RIASEC hexagon , such as R and C, assigned a score of 3</a:t>
                      </a:r>
                    </a:p>
                    <a:p>
                      <a:pPr marL="0" marR="0" indent="0" algn="l" defTabSz="1567510" rtl="0" eaLnBrk="1" fontAlgn="auto" latinLnBrk="0" hangingPunct="1">
                        <a:lnSpc>
                          <a:spcPct val="100000"/>
                        </a:lnSpc>
                        <a:spcBef>
                          <a:spcPts val="0"/>
                        </a:spcBef>
                        <a:spcAft>
                          <a:spcPts val="0"/>
                        </a:spcAft>
                        <a:buClrTx/>
                        <a:buSzTx/>
                        <a:buFontTx/>
                        <a:buNone/>
                        <a:tabLst/>
                        <a:defRPr/>
                      </a:pPr>
                      <a:r>
                        <a:rPr lang="en-US" sz="2400" b="1" dirty="0" smtClean="0"/>
                        <a:t>Average</a:t>
                      </a:r>
                      <a:r>
                        <a:rPr lang="en-US" sz="2400" dirty="0" smtClean="0"/>
                        <a:t>: first two letters are alternate (i.e., neither adjacent nor opposite), such as I and S, assigned a score of 2</a:t>
                      </a:r>
                    </a:p>
                    <a:p>
                      <a:pPr marL="0" marR="0" indent="0" algn="l" defTabSz="1567510" rtl="0" eaLnBrk="1" fontAlgn="auto" latinLnBrk="0" hangingPunct="1">
                        <a:lnSpc>
                          <a:spcPct val="100000"/>
                        </a:lnSpc>
                        <a:spcBef>
                          <a:spcPts val="0"/>
                        </a:spcBef>
                        <a:spcAft>
                          <a:spcPts val="0"/>
                        </a:spcAft>
                        <a:buClrTx/>
                        <a:buSzTx/>
                        <a:buFontTx/>
                        <a:buNone/>
                        <a:tabLst/>
                        <a:defRPr/>
                      </a:pPr>
                      <a:r>
                        <a:rPr lang="en-US" sz="2400" b="1" dirty="0" smtClean="0"/>
                        <a:t>Low</a:t>
                      </a:r>
                      <a:r>
                        <a:rPr lang="en-US" sz="2400" dirty="0" smtClean="0"/>
                        <a:t>:</a:t>
                      </a:r>
                      <a:r>
                        <a:rPr lang="en-US" sz="2400" baseline="0" dirty="0" smtClean="0"/>
                        <a:t> first two letters are opposite, such as C and A, </a:t>
                      </a:r>
                      <a:r>
                        <a:rPr lang="en-US" sz="2400" dirty="0" smtClean="0"/>
                        <a:t>assigned a score of 1</a:t>
                      </a:r>
                    </a:p>
                  </a:txBody>
                  <a:tcPr/>
                </a:tc>
              </a:tr>
              <a:tr h="1256511">
                <a:tc>
                  <a:txBody>
                    <a:bodyPr/>
                    <a:lstStyle/>
                    <a:p>
                      <a:r>
                        <a:rPr lang="en-US" sz="2400" dirty="0" smtClean="0"/>
                        <a:t>Coherence</a:t>
                      </a:r>
                      <a:endParaRPr lang="en-US" sz="2400" dirty="0"/>
                    </a:p>
                  </a:txBody>
                  <a:tcPr anchor="ctr"/>
                </a:tc>
                <a:tc>
                  <a:txBody>
                    <a:bodyPr/>
                    <a:lstStyle/>
                    <a:p>
                      <a:r>
                        <a:rPr lang="en-US" sz="2400" dirty="0" smtClean="0"/>
                        <a:t>Degree of similarity between the first letters of the individual’s first three listed occupational aspirations</a:t>
                      </a:r>
                      <a:endParaRPr lang="en-US" sz="2400" dirty="0"/>
                    </a:p>
                  </a:txBody>
                  <a:tcPr anchor="ctr"/>
                </a:tc>
                <a:tc>
                  <a:txBody>
                    <a:bodyPr/>
                    <a:lstStyle/>
                    <a:p>
                      <a:r>
                        <a:rPr lang="en-US" sz="2400" b="1" dirty="0" smtClean="0"/>
                        <a:t>High</a:t>
                      </a:r>
                      <a:r>
                        <a:rPr lang="en-US" sz="2400" dirty="0" smtClean="0"/>
                        <a:t>: first three occupational aspirations have the same first letter, assigned a score of 3</a:t>
                      </a:r>
                    </a:p>
                    <a:p>
                      <a:r>
                        <a:rPr lang="en-US" sz="2400" b="1" dirty="0" smtClean="0"/>
                        <a:t>Average</a:t>
                      </a:r>
                      <a:r>
                        <a:rPr lang="en-US" sz="2400" dirty="0" smtClean="0"/>
                        <a:t>: first letter of the first aspiration is also the first letter in the second or third aspiration, assigned a score of 2</a:t>
                      </a:r>
                    </a:p>
                    <a:p>
                      <a:r>
                        <a:rPr lang="en-US" sz="2400" b="1" dirty="0" smtClean="0"/>
                        <a:t>Low</a:t>
                      </a:r>
                      <a:r>
                        <a:rPr lang="en-US" sz="2400" dirty="0" smtClean="0"/>
                        <a:t>: first letter of the first aspiration is not the first letter of the second or third aspiration, assigned a score of 1</a:t>
                      </a:r>
                      <a:endParaRPr lang="en-US" sz="2400" dirty="0"/>
                    </a:p>
                  </a:txBody>
                  <a:tcPr/>
                </a:tc>
              </a:tr>
              <a:tr h="835255">
                <a:tc>
                  <a:txBody>
                    <a:bodyPr/>
                    <a:lstStyle/>
                    <a:p>
                      <a:r>
                        <a:rPr lang="en-US" sz="2400" dirty="0" smtClean="0"/>
                        <a:t>Differentiation</a:t>
                      </a:r>
                      <a:endParaRPr lang="en-US" sz="2400" dirty="0"/>
                    </a:p>
                  </a:txBody>
                  <a:tcPr anchor="ctr"/>
                </a:tc>
                <a:tc>
                  <a:txBody>
                    <a:bodyPr/>
                    <a:lstStyle/>
                    <a:p>
                      <a:r>
                        <a:rPr lang="en-US" sz="2400" dirty="0" smtClean="0"/>
                        <a:t>Shape of the profile of summary scores, i.e., flat or spiked</a:t>
                      </a:r>
                      <a:endParaRPr lang="en-US" sz="2400" dirty="0"/>
                    </a:p>
                  </a:txBody>
                  <a:tcPr anchor="ctr"/>
                </a:tc>
                <a:tc>
                  <a:txBody>
                    <a:bodyPr/>
                    <a:lstStyle/>
                    <a:p>
                      <a:r>
                        <a:rPr lang="en-US" sz="2400" dirty="0" err="1" smtClean="0"/>
                        <a:t>Iachan</a:t>
                      </a:r>
                      <a:r>
                        <a:rPr lang="en-US" sz="2400" dirty="0" smtClean="0"/>
                        <a:t> Differentiation Index (</a:t>
                      </a:r>
                      <a:r>
                        <a:rPr lang="en-US" sz="2400" dirty="0" err="1" smtClean="0"/>
                        <a:t>Iachan</a:t>
                      </a:r>
                      <a:r>
                        <a:rPr lang="en-US" sz="2400" dirty="0" smtClean="0"/>
                        <a:t>, 1984b),</a:t>
                      </a:r>
                      <a:r>
                        <a:rPr lang="en-US" sz="2400" baseline="0" dirty="0" smtClean="0"/>
                        <a:t> </a:t>
                      </a:r>
                      <a:r>
                        <a:rPr lang="en-US" sz="2400" dirty="0" smtClean="0"/>
                        <a:t>ranges from 0 to 20, with higher scores indicating more differentiation. </a:t>
                      </a:r>
                      <a:endParaRPr lang="en-US" sz="2400" dirty="0"/>
                    </a:p>
                  </a:txBody>
                  <a:tcPr/>
                </a:tc>
              </a:tr>
              <a:tr h="835255">
                <a:tc>
                  <a:txBody>
                    <a:bodyPr/>
                    <a:lstStyle/>
                    <a:p>
                      <a:r>
                        <a:rPr lang="en-US" sz="2400" dirty="0" smtClean="0"/>
                        <a:t>Profile Elevation</a:t>
                      </a:r>
                      <a:endParaRPr lang="en-US" sz="2400" dirty="0"/>
                    </a:p>
                  </a:txBody>
                  <a:tcPr anchor="ctr"/>
                </a:tc>
                <a:tc>
                  <a:txBody>
                    <a:bodyPr/>
                    <a:lstStyle/>
                    <a:p>
                      <a:pPr marL="0" marR="0" indent="0" algn="l" defTabSz="1567510" rtl="0" eaLnBrk="1" fontAlgn="auto" latinLnBrk="0" hangingPunct="1">
                        <a:lnSpc>
                          <a:spcPct val="100000"/>
                        </a:lnSpc>
                        <a:spcBef>
                          <a:spcPts val="0"/>
                        </a:spcBef>
                        <a:spcAft>
                          <a:spcPts val="0"/>
                        </a:spcAft>
                        <a:buClrTx/>
                        <a:buSzTx/>
                        <a:buFontTx/>
                        <a:buNone/>
                        <a:tabLst/>
                        <a:defRPr/>
                      </a:pPr>
                      <a:r>
                        <a:rPr lang="en-US" sz="2400" dirty="0" smtClean="0"/>
                        <a:t>overall level of endorsement of items across all domains of the SDS</a:t>
                      </a:r>
                    </a:p>
                  </a:txBody>
                  <a:tcPr anchor="ctr"/>
                </a:tc>
                <a:tc>
                  <a:txBody>
                    <a:bodyPr/>
                    <a:lstStyle/>
                    <a:p>
                      <a:r>
                        <a:rPr lang="en-US" sz="2400" dirty="0" smtClean="0"/>
                        <a:t>Summing the total number of items endorsed across all RIASEC scales,</a:t>
                      </a:r>
                      <a:r>
                        <a:rPr lang="en-US" sz="2400" baseline="0" dirty="0" smtClean="0"/>
                        <a:t> </a:t>
                      </a:r>
                      <a:r>
                        <a:rPr lang="en-US" sz="2400" dirty="0" smtClean="0"/>
                        <a:t>ranges from 12 to 336, with higher scores indicating higher endorsement across all RIASEC domains.</a:t>
                      </a:r>
                      <a:endParaRPr lang="en-US" sz="2400"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821496067"/>
              </p:ext>
            </p:extLst>
          </p:nvPr>
        </p:nvGraphicFramePr>
        <p:xfrm>
          <a:off x="13022760" y="26508075"/>
          <a:ext cx="6915150" cy="8696325"/>
        </p:xfrm>
        <a:graphic>
          <a:graphicData uri="http://schemas.openxmlformats.org/drawingml/2006/table">
            <a:tbl>
              <a:tblPr>
                <a:tableStyleId>{5C22544A-7EE6-4342-B048-85BDC9FD1C3A}</a:tableStyleId>
              </a:tblPr>
              <a:tblGrid>
                <a:gridCol w="2177245"/>
                <a:gridCol w="1478883"/>
                <a:gridCol w="1410416"/>
                <a:gridCol w="1848606"/>
              </a:tblGrid>
              <a:tr h="190500">
                <a:tc gridSpan="4">
                  <a:txBody>
                    <a:bodyPr/>
                    <a:lstStyle/>
                    <a:p>
                      <a:pPr algn="ctr" fontAlgn="b"/>
                      <a:r>
                        <a:rPr lang="en-US" sz="2800" b="1" u="none" strike="noStrike" dirty="0">
                          <a:effectLst/>
                        </a:rPr>
                        <a:t>Table 1</a:t>
                      </a:r>
                      <a:endParaRPr lang="en-US" sz="28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4">
                  <a:txBody>
                    <a:bodyPr/>
                    <a:lstStyle/>
                    <a:p>
                      <a:pPr algn="ctr" fontAlgn="b"/>
                      <a:r>
                        <a:rPr lang="en-US" sz="2800" b="1" u="none" strike="noStrike" dirty="0">
                          <a:effectLst/>
                        </a:rPr>
                        <a:t>Demographic Characteristics of the Sample </a:t>
                      </a:r>
                      <a:endParaRPr lang="en-US" sz="2800" b="1" i="1"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r>
                        <a:rPr lang="en-US" sz="2800" b="1" u="none" strike="noStrike" dirty="0">
                          <a:effectLst/>
                        </a:rPr>
                        <a:t>Characteristic</a:t>
                      </a:r>
                      <a:endParaRPr lang="en-US" sz="28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US" sz="2800" b="1" u="none" strike="noStrike" dirty="0">
                          <a:effectLst/>
                        </a:rPr>
                        <a:t> N (%) or </a:t>
                      </a:r>
                      <a:r>
                        <a:rPr lang="en-US" sz="2800" b="1" i="1" u="none" strike="noStrike" dirty="0">
                          <a:effectLst/>
                        </a:rPr>
                        <a:t>M</a:t>
                      </a:r>
                      <a:r>
                        <a:rPr lang="en-US" sz="2800" b="1" u="none" strike="noStrike" dirty="0">
                          <a:effectLst/>
                        </a:rPr>
                        <a:t> (</a:t>
                      </a:r>
                      <a:r>
                        <a:rPr lang="en-US" sz="2800" b="1" i="0" u="none" strike="noStrike" dirty="0">
                          <a:effectLst/>
                        </a:rPr>
                        <a:t>SD</a:t>
                      </a:r>
                      <a:r>
                        <a:rPr lang="en-US" sz="2800" b="1" u="none" strike="noStrike" dirty="0">
                          <a:effectLst/>
                        </a:rPr>
                        <a:t>)</a:t>
                      </a:r>
                      <a:endParaRPr lang="en-US" sz="28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90500">
                <a:tc>
                  <a:txBody>
                    <a:bodyPr/>
                    <a:lstStyle/>
                    <a:p>
                      <a:pPr algn="l" fontAlgn="b"/>
                      <a:endParaRPr lang="en-US" sz="2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a:effectLst/>
                        </a:rPr>
                        <a:t>Overall </a:t>
                      </a:r>
                      <a:endParaRPr lang="en-US" sz="28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800" u="none" strike="noStrike" dirty="0">
                          <a:effectLst/>
                        </a:rPr>
                        <a:t>Elevated Group</a:t>
                      </a:r>
                      <a:endParaRPr lang="en-US" sz="2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800" u="none" strike="noStrike" dirty="0">
                          <a:effectLst/>
                        </a:rPr>
                        <a:t>Non-Elevated Group</a:t>
                      </a:r>
                      <a:endParaRPr lang="en-US" sz="2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r>
                        <a:rPr lang="en-US" sz="2800" b="1" i="1" u="none" strike="noStrike" dirty="0">
                          <a:effectLst/>
                        </a:rPr>
                        <a:t>n </a:t>
                      </a:r>
                      <a:endParaRPr lang="en-US" sz="2800" b="1"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51</a:t>
                      </a:r>
                      <a:endParaRPr lang="en-US" sz="2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a:effectLst/>
                        </a:rPr>
                        <a:t>22</a:t>
                      </a:r>
                      <a:endParaRPr lang="en-US" sz="2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a:effectLst/>
                        </a:rPr>
                        <a:t>29</a:t>
                      </a:r>
                      <a:endParaRPr lang="en-US" sz="28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r>
              <a:tr h="190500">
                <a:tc>
                  <a:txBody>
                    <a:bodyPr/>
                    <a:lstStyle/>
                    <a:p>
                      <a:pPr algn="l" fontAlgn="b"/>
                      <a:r>
                        <a:rPr lang="en-US" sz="2800" b="1" u="none" strike="noStrike" dirty="0">
                          <a:effectLst/>
                        </a:rPr>
                        <a:t>Gender</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u="none" strike="noStrike" dirty="0">
                          <a:effectLst/>
                        </a:rPr>
                        <a:t>Male</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26 (51.0)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11 (50)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15 (51.7)</a:t>
                      </a:r>
                      <a:endParaRPr lang="en-US" sz="2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u="none" strike="noStrike" dirty="0">
                          <a:effectLst/>
                        </a:rPr>
                        <a:t>Female</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25 (49.0)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11 (50)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14 (48.3)</a:t>
                      </a:r>
                      <a:endParaRPr lang="en-US" sz="28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b="1" u="none" strike="noStrike" dirty="0">
                          <a:effectLst/>
                        </a:rPr>
                        <a:t>Age (years)</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u="none" strike="noStrike" dirty="0">
                          <a:effectLst/>
                        </a:rPr>
                        <a:t>M </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34.24</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36.82</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32.28</a:t>
                      </a:r>
                      <a:endParaRPr lang="en-US" sz="2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u="none" strike="noStrike" dirty="0">
                          <a:effectLst/>
                        </a:rPr>
                        <a:t>SD</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17.04</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19.87</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14.60</a:t>
                      </a:r>
                      <a:endParaRPr lang="en-US" sz="2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u="none" strike="noStrike" dirty="0">
                          <a:effectLst/>
                        </a:rPr>
                        <a:t>Range</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11-69</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15-69</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11-69</a:t>
                      </a:r>
                      <a:endParaRPr lang="en-US" sz="28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b="1" u="none" strike="noStrike" dirty="0">
                          <a:effectLst/>
                        </a:rPr>
                        <a:t>Race/ethnicity</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u="none" strike="noStrike" dirty="0">
                          <a:effectLst/>
                        </a:rPr>
                        <a:t>Caucasian</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22 (43.1)</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10 (45.5)</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12 (41.4)</a:t>
                      </a:r>
                      <a:endParaRPr lang="en-US" sz="28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u="none" strike="noStrike" dirty="0">
                          <a:effectLst/>
                        </a:rPr>
                        <a:t>African American</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8 (15.7)</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2 (9.1)</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6 (20.7)</a:t>
                      </a:r>
                      <a:endParaRPr lang="en-US" sz="28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u="none" strike="noStrike" dirty="0">
                          <a:effectLst/>
                        </a:rPr>
                        <a:t>Hispanic</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19 (37.3)</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9 (40.9)</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10 (34.5)</a:t>
                      </a:r>
                      <a:endParaRPr lang="en-US" sz="28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2800" u="none" strike="noStrike" dirty="0">
                          <a:effectLst/>
                        </a:rPr>
                        <a:t>Other</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2 (3.9)</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 (4.5)</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1 (3.4)</a:t>
                      </a:r>
                      <a:endParaRPr lang="en-US" sz="2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42881732"/>
              </p:ext>
            </p:extLst>
          </p:nvPr>
        </p:nvGraphicFramePr>
        <p:xfrm>
          <a:off x="20895742" y="26868120"/>
          <a:ext cx="11049000" cy="8260080"/>
        </p:xfrm>
        <a:graphic>
          <a:graphicData uri="http://schemas.openxmlformats.org/drawingml/2006/table">
            <a:tbl>
              <a:tblPr>
                <a:tableStyleId>{5C22544A-7EE6-4342-B048-85BDC9FD1C3A}</a:tableStyleId>
              </a:tblPr>
              <a:tblGrid>
                <a:gridCol w="3170765"/>
                <a:gridCol w="1063874"/>
                <a:gridCol w="896992"/>
                <a:gridCol w="1063874"/>
                <a:gridCol w="896992"/>
                <a:gridCol w="2398934"/>
                <a:gridCol w="1557569"/>
              </a:tblGrid>
              <a:tr h="73408">
                <a:tc gridSpan="7">
                  <a:txBody>
                    <a:bodyPr/>
                    <a:lstStyle/>
                    <a:p>
                      <a:pPr algn="ctr" fontAlgn="b"/>
                      <a:r>
                        <a:rPr lang="en-US" sz="2800" b="1" u="none" strike="noStrike" dirty="0">
                          <a:effectLst/>
                        </a:rPr>
                        <a:t>Table 2</a:t>
                      </a:r>
                      <a:endParaRPr lang="en-US" sz="28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775">
                <a:tc gridSpan="7">
                  <a:txBody>
                    <a:bodyPr/>
                    <a:lstStyle/>
                    <a:p>
                      <a:pPr algn="ctr" fontAlgn="b"/>
                      <a:r>
                        <a:rPr lang="en-US" sz="2800" b="1" u="none" strike="noStrike" dirty="0">
                          <a:effectLst/>
                        </a:rPr>
                        <a:t>Means and Effect Sizes for Elevated and Non-Elevated Participants on the SDS Code Types and Secondary Constructs</a:t>
                      </a:r>
                      <a:endParaRPr lang="en-US" sz="2800" b="1"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775">
                <a:tc>
                  <a:txBody>
                    <a:bodyPr/>
                    <a:lstStyle/>
                    <a:p>
                      <a:pPr algn="l" fontAlgn="b"/>
                      <a:endParaRPr lang="en-US" sz="2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gridSpan="2">
                  <a:txBody>
                    <a:bodyPr/>
                    <a:lstStyle/>
                    <a:p>
                      <a:pPr algn="ctr" fontAlgn="b"/>
                      <a:r>
                        <a:rPr lang="en-US" sz="2800" b="1" u="none" strike="noStrike" dirty="0">
                          <a:effectLst/>
                        </a:rPr>
                        <a:t>Elevated (n=22)</a:t>
                      </a:r>
                      <a:endParaRPr lang="en-US" sz="28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2800" b="1" u="none" strike="noStrike" dirty="0">
                          <a:effectLst/>
                        </a:rPr>
                        <a:t>Non-Elevated (n=29)</a:t>
                      </a:r>
                      <a:endParaRPr lang="en-US" sz="28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2">
                  <a:txBody>
                    <a:bodyPr/>
                    <a:lstStyle/>
                    <a:p>
                      <a:pPr algn="ctr" fontAlgn="b"/>
                      <a:r>
                        <a:rPr lang="en-US" sz="2800" b="1" u="none" strike="noStrike" dirty="0">
                          <a:effectLst/>
                        </a:rPr>
                        <a:t>Mean difference</a:t>
                      </a:r>
                      <a:endParaRPr lang="en-US" sz="28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2800" b="1" u="none" strike="noStrike" dirty="0">
                          <a:effectLst/>
                        </a:rPr>
                        <a:t>Effect size</a:t>
                      </a:r>
                      <a:endParaRPr lang="en-US" sz="28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591">
                <a:tc>
                  <a:txBody>
                    <a:bodyPr/>
                    <a:lstStyle/>
                    <a:p>
                      <a:pPr algn="l" fontAlgn="b"/>
                      <a:r>
                        <a:rPr lang="en-US" sz="2800" b="1" u="none" strike="noStrike" dirty="0">
                          <a:effectLst/>
                        </a:rPr>
                        <a:t>SDS Code Type</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i="1" u="none" strike="noStrike" dirty="0">
                          <a:effectLst/>
                        </a:rPr>
                        <a:t>M</a:t>
                      </a:r>
                      <a:endParaRPr lang="en-US" sz="2800" b="0" i="1"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800" i="0" u="none" strike="noStrike" dirty="0">
                          <a:effectLst/>
                        </a:rPr>
                        <a:t>SD</a:t>
                      </a:r>
                      <a:endParaRPr lang="en-US" sz="2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800" i="1" u="none" strike="noStrike" dirty="0">
                          <a:effectLst/>
                        </a:rPr>
                        <a:t>M</a:t>
                      </a:r>
                      <a:endParaRPr lang="en-US" sz="2800" b="0" i="1"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800" i="0" u="none" strike="noStrike" dirty="0">
                          <a:effectLst/>
                        </a:rPr>
                        <a:t>SD</a:t>
                      </a:r>
                      <a:endParaRPr lang="en-US" sz="2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44591">
                <a:tc>
                  <a:txBody>
                    <a:bodyPr/>
                    <a:lstStyle/>
                    <a:p>
                      <a:pPr algn="l" fontAlgn="b"/>
                      <a:r>
                        <a:rPr lang="en-US" sz="2800" u="none" strike="noStrike" dirty="0" smtClean="0">
                          <a:effectLst/>
                        </a:rPr>
                        <a:t>Realistic</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a:effectLst/>
                        </a:rPr>
                        <a:t>18.32</a:t>
                      </a:r>
                      <a:endParaRPr lang="en-US" sz="2800" b="0" i="0" u="none" strike="noStrike">
                        <a:solidFill>
                          <a:srgbClr val="000000"/>
                        </a:solidFill>
                        <a:effectLst/>
                        <a:latin typeface="Calibri" panose="020F0502020204030204" pitchFamily="34" charset="0"/>
                      </a:endParaRPr>
                    </a:p>
                  </a:txBody>
                  <a:tcPr marL="9525" marR="9525" marT="9525" marB="0">
                    <a:lnT w="12700" cap="flat" cmpd="sng" algn="ctr">
                      <a:solidFill>
                        <a:schemeClr val="tx1"/>
                      </a:solidFill>
                      <a:prstDash val="solid"/>
                      <a:round/>
                      <a:headEnd type="none" w="med" len="med"/>
                      <a:tailEnd type="none" w="med" len="med"/>
                    </a:lnT>
                  </a:tcPr>
                </a:tc>
                <a:tc>
                  <a:txBody>
                    <a:bodyPr/>
                    <a:lstStyle/>
                    <a:p>
                      <a:pPr algn="ctr" fontAlgn="t"/>
                      <a:r>
                        <a:rPr lang="en-US" sz="2800" u="none" strike="noStrike" dirty="0">
                          <a:effectLst/>
                        </a:rPr>
                        <a:t>14.96</a:t>
                      </a:r>
                      <a:endParaRPr lang="en-US" sz="2800" b="0" i="0" u="none" strike="noStrike" dirty="0">
                        <a:solidFill>
                          <a:srgbClr val="000000"/>
                        </a:solidFill>
                        <a:effectLst/>
                        <a:latin typeface="Calibri" panose="020F0502020204030204" pitchFamily="34" charset="0"/>
                      </a:endParaRPr>
                    </a:p>
                  </a:txBody>
                  <a:tcPr marL="9525" marR="9525" marT="9525" marB="0">
                    <a:lnT w="12700" cap="flat" cmpd="sng" algn="ctr">
                      <a:solidFill>
                        <a:schemeClr val="tx1"/>
                      </a:solidFill>
                      <a:prstDash val="solid"/>
                      <a:round/>
                      <a:headEnd type="none" w="med" len="med"/>
                      <a:tailEnd type="none" w="med" len="med"/>
                    </a:lnT>
                  </a:tcPr>
                </a:tc>
                <a:tc>
                  <a:txBody>
                    <a:bodyPr/>
                    <a:lstStyle/>
                    <a:p>
                      <a:pPr algn="ctr" fontAlgn="t"/>
                      <a:r>
                        <a:rPr lang="en-US" sz="2800" u="none" strike="noStrike" dirty="0">
                          <a:effectLst/>
                        </a:rPr>
                        <a:t>16.83</a:t>
                      </a:r>
                      <a:endParaRPr lang="en-US" sz="2800" b="0" i="0" u="none" strike="noStrike" dirty="0">
                        <a:solidFill>
                          <a:srgbClr val="000000"/>
                        </a:solidFill>
                        <a:effectLst/>
                        <a:latin typeface="Calibri" panose="020F0502020204030204" pitchFamily="34" charset="0"/>
                      </a:endParaRPr>
                    </a:p>
                  </a:txBody>
                  <a:tcPr marL="9525" marR="9525" marT="9525" marB="0">
                    <a:lnT w="12700" cap="flat" cmpd="sng" algn="ctr">
                      <a:solidFill>
                        <a:schemeClr val="tx1"/>
                      </a:solidFill>
                      <a:prstDash val="solid"/>
                      <a:round/>
                      <a:headEnd type="none" w="med" len="med"/>
                      <a:tailEnd type="none" w="med" len="med"/>
                    </a:lnT>
                  </a:tcPr>
                </a:tc>
                <a:tc>
                  <a:txBody>
                    <a:bodyPr/>
                    <a:lstStyle/>
                    <a:p>
                      <a:pPr algn="ctr" fontAlgn="t"/>
                      <a:r>
                        <a:rPr lang="en-US" sz="2800" u="none" strike="noStrike">
                          <a:effectLst/>
                        </a:rPr>
                        <a:t>12.40</a:t>
                      </a:r>
                      <a:endParaRPr lang="en-US" sz="2800" b="0" i="0" u="none" strike="noStrike">
                        <a:solidFill>
                          <a:srgbClr val="000000"/>
                        </a:solidFill>
                        <a:effectLst/>
                        <a:latin typeface="Calibri" panose="020F0502020204030204" pitchFamily="34" charset="0"/>
                      </a:endParaRPr>
                    </a:p>
                  </a:txBody>
                  <a:tcPr marL="9525" marR="9525" marT="9525" marB="0">
                    <a:lnT w="12700" cap="flat" cmpd="sng" algn="ctr">
                      <a:solidFill>
                        <a:schemeClr val="tx1"/>
                      </a:solidFill>
                      <a:prstDash val="solid"/>
                      <a:round/>
                      <a:headEnd type="none" w="med" len="med"/>
                      <a:tailEnd type="none" w="med" len="med"/>
                    </a:lnT>
                  </a:tcPr>
                </a:tc>
                <a:tc>
                  <a:txBody>
                    <a:bodyPr/>
                    <a:lstStyle/>
                    <a:p>
                      <a:pPr algn="ctr" fontAlgn="b"/>
                      <a:r>
                        <a:rPr lang="en-US" sz="2800" u="none" strike="noStrike">
                          <a:effectLst/>
                        </a:rPr>
                        <a:t>1.49</a:t>
                      </a:r>
                      <a:endParaRPr lang="en-US" sz="28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a:effectLst/>
                        </a:rPr>
                        <a:t>.11</a:t>
                      </a:r>
                      <a:endParaRPr lang="en-US" sz="28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r>
              <a:tr h="144591">
                <a:tc>
                  <a:txBody>
                    <a:bodyPr/>
                    <a:lstStyle/>
                    <a:p>
                      <a:pPr algn="l" fontAlgn="b"/>
                      <a:r>
                        <a:rPr lang="en-US" sz="2800" u="none" strike="noStrike" dirty="0" smtClean="0">
                          <a:effectLst/>
                        </a:rPr>
                        <a:t>Investigative</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a:effectLst/>
                        </a:rPr>
                        <a:t>16.64</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10.76</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18.48</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11.54</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a:effectLst/>
                        </a:rPr>
                        <a:t>-1.84</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.17</a:t>
                      </a:r>
                      <a:endParaRPr lang="en-US" sz="2800" b="0" i="0" u="none" strike="noStrike">
                        <a:solidFill>
                          <a:srgbClr val="000000"/>
                        </a:solidFill>
                        <a:effectLst/>
                        <a:latin typeface="Calibri" panose="020F0502020204030204" pitchFamily="34" charset="0"/>
                      </a:endParaRPr>
                    </a:p>
                  </a:txBody>
                  <a:tcPr marL="9525" marR="9525" marT="9525" marB="0" anchor="b"/>
                </a:tc>
              </a:tr>
              <a:tr h="144591">
                <a:tc>
                  <a:txBody>
                    <a:bodyPr/>
                    <a:lstStyle/>
                    <a:p>
                      <a:pPr algn="l" fontAlgn="b"/>
                      <a:r>
                        <a:rPr lang="en-US" sz="2800" u="none" strike="noStrike" dirty="0" smtClean="0">
                          <a:effectLst/>
                        </a:rPr>
                        <a:t>Artistic</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a:effectLst/>
                        </a:rPr>
                        <a:t>17.55</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13.61</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16.17</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11.18</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a:effectLst/>
                        </a:rPr>
                        <a:t>1.38</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.11</a:t>
                      </a:r>
                      <a:endParaRPr lang="en-US" sz="2800" b="0" i="0" u="none" strike="noStrike">
                        <a:solidFill>
                          <a:srgbClr val="000000"/>
                        </a:solidFill>
                        <a:effectLst/>
                        <a:latin typeface="Calibri" panose="020F0502020204030204" pitchFamily="34" charset="0"/>
                      </a:endParaRPr>
                    </a:p>
                  </a:txBody>
                  <a:tcPr marL="9525" marR="9525" marT="9525" marB="0" anchor="b"/>
                </a:tc>
              </a:tr>
              <a:tr h="144591">
                <a:tc>
                  <a:txBody>
                    <a:bodyPr/>
                    <a:lstStyle/>
                    <a:p>
                      <a:pPr algn="l" fontAlgn="b"/>
                      <a:r>
                        <a:rPr lang="en-US" sz="2800" u="none" strike="noStrike" dirty="0" smtClean="0">
                          <a:effectLst/>
                        </a:rPr>
                        <a:t>Social</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a:effectLst/>
                        </a:rPr>
                        <a:t>23.14</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12.13</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23.93</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12.89</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a:effectLst/>
                        </a:rPr>
                        <a:t>-0.79</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.06</a:t>
                      </a:r>
                      <a:endParaRPr lang="en-US" sz="2800" b="0" i="0" u="none" strike="noStrike">
                        <a:solidFill>
                          <a:srgbClr val="000000"/>
                        </a:solidFill>
                        <a:effectLst/>
                        <a:latin typeface="Calibri" panose="020F0502020204030204" pitchFamily="34" charset="0"/>
                      </a:endParaRPr>
                    </a:p>
                  </a:txBody>
                  <a:tcPr marL="9525" marR="9525" marT="9525" marB="0" anchor="b"/>
                </a:tc>
              </a:tr>
              <a:tr h="144591">
                <a:tc>
                  <a:txBody>
                    <a:bodyPr/>
                    <a:lstStyle/>
                    <a:p>
                      <a:pPr algn="l" fontAlgn="b"/>
                      <a:r>
                        <a:rPr lang="en-US" sz="2800" u="none" strike="noStrike" dirty="0" smtClean="0">
                          <a:effectLst/>
                        </a:rPr>
                        <a:t>Enterprising</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dirty="0">
                          <a:effectLst/>
                        </a:rPr>
                        <a:t>21.73</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8.37</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23.66</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11.25</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a:effectLst/>
                        </a:rPr>
                        <a:t>-1.93</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.19</a:t>
                      </a:r>
                      <a:endParaRPr lang="en-US" sz="2800" b="0" i="0" u="none" strike="noStrike">
                        <a:solidFill>
                          <a:srgbClr val="000000"/>
                        </a:solidFill>
                        <a:effectLst/>
                        <a:latin typeface="Calibri" panose="020F0502020204030204" pitchFamily="34" charset="0"/>
                      </a:endParaRPr>
                    </a:p>
                  </a:txBody>
                  <a:tcPr marL="9525" marR="9525" marT="9525" marB="0" anchor="b"/>
                </a:tc>
              </a:tr>
              <a:tr h="144591">
                <a:tc>
                  <a:txBody>
                    <a:bodyPr/>
                    <a:lstStyle/>
                    <a:p>
                      <a:pPr algn="l" fontAlgn="b"/>
                      <a:r>
                        <a:rPr lang="en-US" sz="2800" u="none" strike="noStrike" dirty="0" smtClean="0">
                          <a:effectLst/>
                        </a:rPr>
                        <a:t>Conventional</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a:effectLst/>
                        </a:rPr>
                        <a:t>24.09</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7.90</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18.10</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11.69</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dirty="0">
                          <a:effectLst/>
                        </a:rPr>
                        <a:t>5.99</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smtClean="0">
                          <a:effectLst/>
                        </a:rPr>
                        <a:t>.</a:t>
                      </a:r>
                      <a:r>
                        <a:rPr lang="en-US" sz="2800" u="none" strike="noStrike" dirty="0">
                          <a:effectLst/>
                        </a:rPr>
                        <a:t>60*</a:t>
                      </a:r>
                      <a:endParaRPr lang="en-US" sz="2800" b="0" i="0" u="none" strike="noStrike" dirty="0">
                        <a:solidFill>
                          <a:srgbClr val="000000"/>
                        </a:solidFill>
                        <a:effectLst/>
                        <a:latin typeface="Calibri" panose="020F0502020204030204" pitchFamily="34" charset="0"/>
                      </a:endParaRPr>
                    </a:p>
                  </a:txBody>
                  <a:tcPr marL="9525" marR="9525" marT="9525" marB="0" anchor="b"/>
                </a:tc>
              </a:tr>
              <a:tr h="144591">
                <a:tc>
                  <a:txBody>
                    <a:bodyPr/>
                    <a:lstStyle/>
                    <a:p>
                      <a:pPr algn="l" fontAlgn="b"/>
                      <a:r>
                        <a:rPr lang="en-US" sz="2800" b="1" u="none" strike="noStrike" dirty="0">
                          <a:effectLst/>
                        </a:rPr>
                        <a:t>Secondary Construct</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0" i="0" u="none" strike="noStrike">
                        <a:solidFill>
                          <a:srgbClr val="000000"/>
                        </a:solidFill>
                        <a:effectLst/>
                        <a:latin typeface="Calibri" panose="020F0502020204030204" pitchFamily="34" charset="0"/>
                      </a:endParaRPr>
                    </a:p>
                  </a:txBody>
                  <a:tcPr marL="9525" marR="9525" marT="9525" marB="0" anchor="b"/>
                </a:tc>
              </a:tr>
              <a:tr h="144591">
                <a:tc>
                  <a:txBody>
                    <a:bodyPr/>
                    <a:lstStyle/>
                    <a:p>
                      <a:pPr algn="l" fontAlgn="b"/>
                      <a:r>
                        <a:rPr lang="en-US" sz="2800" u="none" strike="noStrike" dirty="0">
                          <a:effectLst/>
                        </a:rPr>
                        <a:t>Congruence</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a:effectLst/>
                        </a:rPr>
                        <a:t>14.41</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8.13</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18.48</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8.42</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dirty="0">
                          <a:effectLst/>
                        </a:rPr>
                        <a:t>-4.07</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.50</a:t>
                      </a:r>
                      <a:endParaRPr lang="en-US" sz="2800" b="0" i="0" u="none" strike="noStrike">
                        <a:solidFill>
                          <a:srgbClr val="000000"/>
                        </a:solidFill>
                        <a:effectLst/>
                        <a:latin typeface="Calibri" panose="020F0502020204030204" pitchFamily="34" charset="0"/>
                      </a:endParaRPr>
                    </a:p>
                  </a:txBody>
                  <a:tcPr marL="9525" marR="9525" marT="9525" marB="0" anchor="b"/>
                </a:tc>
              </a:tr>
              <a:tr h="73408">
                <a:tc>
                  <a:txBody>
                    <a:bodyPr/>
                    <a:lstStyle/>
                    <a:p>
                      <a:pPr algn="l" fontAlgn="b"/>
                      <a:r>
                        <a:rPr lang="en-US" sz="2800" u="none" strike="noStrike" dirty="0">
                          <a:effectLst/>
                        </a:rPr>
                        <a:t>Consistency</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dirty="0">
                          <a:effectLst/>
                        </a:rPr>
                        <a:t>2.18</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.73</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2.34</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.67</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dirty="0">
                          <a:effectLst/>
                        </a:rPr>
                        <a:t>-0.16</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.24</a:t>
                      </a:r>
                      <a:endParaRPr lang="en-US" sz="2800" b="0" i="0" u="none" strike="noStrike">
                        <a:solidFill>
                          <a:srgbClr val="000000"/>
                        </a:solidFill>
                        <a:effectLst/>
                        <a:latin typeface="Calibri" panose="020F0502020204030204" pitchFamily="34" charset="0"/>
                      </a:endParaRPr>
                    </a:p>
                  </a:txBody>
                  <a:tcPr marL="9525" marR="9525" marT="9525" marB="0" anchor="b"/>
                </a:tc>
              </a:tr>
              <a:tr h="73408">
                <a:tc>
                  <a:txBody>
                    <a:bodyPr/>
                    <a:lstStyle/>
                    <a:p>
                      <a:pPr algn="l" fontAlgn="b"/>
                      <a:r>
                        <a:rPr lang="en-US" sz="2800" u="none" strike="noStrike" dirty="0">
                          <a:effectLst/>
                        </a:rPr>
                        <a:t>Coherence</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a:effectLst/>
                        </a:rPr>
                        <a:t>1.65</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.70</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2.05</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.74</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dirty="0">
                          <a:effectLst/>
                        </a:rPr>
                        <a:t>-0.40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.57</a:t>
                      </a:r>
                      <a:endParaRPr lang="en-US" sz="2800" b="0" i="0" u="none" strike="noStrike">
                        <a:solidFill>
                          <a:srgbClr val="000000"/>
                        </a:solidFill>
                        <a:effectLst/>
                        <a:latin typeface="Calibri" panose="020F0502020204030204" pitchFamily="34" charset="0"/>
                      </a:endParaRPr>
                    </a:p>
                  </a:txBody>
                  <a:tcPr marL="9525" marR="9525" marT="9525" marB="0" anchor="b"/>
                </a:tc>
              </a:tr>
              <a:tr h="144591">
                <a:tc>
                  <a:txBody>
                    <a:bodyPr/>
                    <a:lstStyle/>
                    <a:p>
                      <a:pPr algn="l" fontAlgn="b"/>
                      <a:r>
                        <a:rPr lang="en-US" sz="2800" u="none" strike="noStrike" dirty="0">
                          <a:effectLst/>
                        </a:rPr>
                        <a:t>Differentiation</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a:effectLst/>
                        </a:rPr>
                        <a:t>6.28</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3.57</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5.84</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dirty="0">
                          <a:effectLst/>
                        </a:rPr>
                        <a:t>3.38</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dirty="0">
                          <a:effectLst/>
                        </a:rPr>
                        <a:t>0.45</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a:effectLst/>
                        </a:rPr>
                        <a:t>.13</a:t>
                      </a:r>
                      <a:endParaRPr lang="en-US" sz="2800" b="0" i="0" u="none" strike="noStrike">
                        <a:solidFill>
                          <a:srgbClr val="000000"/>
                        </a:solidFill>
                        <a:effectLst/>
                        <a:latin typeface="Calibri" panose="020F0502020204030204" pitchFamily="34" charset="0"/>
                      </a:endParaRPr>
                    </a:p>
                  </a:txBody>
                  <a:tcPr marL="9525" marR="9525" marT="9525" marB="0" anchor="b"/>
                </a:tc>
              </a:tr>
              <a:tr h="144591">
                <a:tc>
                  <a:txBody>
                    <a:bodyPr/>
                    <a:lstStyle/>
                    <a:p>
                      <a:pPr algn="l" fontAlgn="b"/>
                      <a:r>
                        <a:rPr lang="en-US" sz="2800" u="none" strike="noStrike" dirty="0">
                          <a:effectLst/>
                        </a:rPr>
                        <a:t>Profile Elevation</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r>
                        <a:rPr lang="en-US" sz="2800" u="none" strike="noStrike" dirty="0">
                          <a:effectLst/>
                        </a:rPr>
                        <a:t>131.86</a:t>
                      </a:r>
                      <a:endParaRPr lang="en-US" sz="2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33.21</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149.34</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2800" u="none" strike="noStrike">
                          <a:effectLst/>
                        </a:rPr>
                        <a:t>45.49</a:t>
                      </a:r>
                      <a:endParaRPr lang="en-US" sz="2800" b="0" i="0" u="none" strike="noStrike">
                        <a:solidFill>
                          <a:srgbClr val="000000"/>
                        </a:solidFill>
                        <a:effectLst/>
                        <a:latin typeface="Calibri" panose="020F0502020204030204" pitchFamily="34" charset="0"/>
                      </a:endParaRPr>
                    </a:p>
                  </a:txBody>
                  <a:tcPr marL="9525" marR="9525" marT="9525" marB="0"/>
                </a:tc>
                <a:tc>
                  <a:txBody>
                    <a:bodyPr/>
                    <a:lstStyle/>
                    <a:p>
                      <a:pPr algn="ctr" fontAlgn="b"/>
                      <a:r>
                        <a:rPr lang="en-US" sz="2800" u="none" strike="noStrike" dirty="0">
                          <a:effectLst/>
                        </a:rPr>
                        <a:t>-17.48</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u="none" strike="noStrike" dirty="0">
                          <a:effectLst/>
                        </a:rPr>
                        <a:t>.44</a:t>
                      </a:r>
                      <a:endParaRPr lang="en-US" sz="2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24" name="Text Box 342"/>
          <p:cNvSpPr txBox="1">
            <a:spLocks noChangeArrowheads="1"/>
          </p:cNvSpPr>
          <p:nvPr/>
        </p:nvSpPr>
        <p:spPr bwMode="auto">
          <a:xfrm>
            <a:off x="12607273" y="5015506"/>
            <a:ext cx="19798903" cy="611706"/>
          </a:xfrm>
          <a:prstGeom prst="rect">
            <a:avLst/>
          </a:prstGeom>
          <a:solidFill>
            <a:srgbClr val="005596"/>
          </a:solidFill>
          <a:ln w="3175">
            <a:solidFill>
              <a:srgbClr val="003300"/>
            </a:solidFill>
            <a:miter lim="800000"/>
            <a:headEnd/>
            <a:tailEnd/>
          </a:ln>
        </p:spPr>
        <p:txBody>
          <a:bodyPr wrap="square">
            <a:spAutoFit/>
          </a:bodyPr>
          <a:lstStyle/>
          <a:p>
            <a:pPr algn="ctr" defTabSz="3292079">
              <a:spcBef>
                <a:spcPct val="50000"/>
              </a:spcBef>
              <a:defRPr/>
            </a:pPr>
            <a:r>
              <a:rPr lang="en-US" sz="3375" b="1" dirty="0" smtClean="0">
                <a:solidFill>
                  <a:srgbClr val="FAF8F2"/>
                </a:solidFill>
                <a:latin typeface="Verdana" pitchFamily="34" charset="0"/>
                <a:cs typeface="+mn-cs"/>
              </a:rPr>
              <a:t>METHOD (</a:t>
            </a:r>
            <a:r>
              <a:rPr lang="en-US" sz="3375" b="1" dirty="0" err="1" smtClean="0">
                <a:solidFill>
                  <a:srgbClr val="FAF8F2"/>
                </a:solidFill>
                <a:latin typeface="Verdana" pitchFamily="34" charset="0"/>
                <a:cs typeface="+mn-cs"/>
              </a:rPr>
              <a:t>con’t</a:t>
            </a:r>
            <a:r>
              <a:rPr lang="en-US" sz="3375" b="1" dirty="0" smtClean="0">
                <a:solidFill>
                  <a:srgbClr val="FAF8F2"/>
                </a:solidFill>
                <a:latin typeface="Verdana" pitchFamily="34" charset="0"/>
                <a:cs typeface="+mn-cs"/>
              </a:rPr>
              <a:t>.)</a:t>
            </a:r>
            <a:endParaRPr lang="en-US" sz="3375" dirty="0">
              <a:solidFill>
                <a:srgbClr val="FAF8F2"/>
              </a:solidFill>
              <a:latin typeface="Verdana" pitchFamily="34" charset="0"/>
              <a:cs typeface="+mn-cs"/>
            </a:endParaRPr>
          </a:p>
        </p:txBody>
      </p:sp>
      <p:sp>
        <p:nvSpPr>
          <p:cNvPr id="5" name="Rectangle 4"/>
          <p:cNvSpPr/>
          <p:nvPr/>
        </p:nvSpPr>
        <p:spPr>
          <a:xfrm>
            <a:off x="12801600" y="12649200"/>
            <a:ext cx="19735799" cy="12895838"/>
          </a:xfrm>
          <a:prstGeom prst="rect">
            <a:avLst/>
          </a:prstGeom>
        </p:spPr>
        <p:txBody>
          <a:bodyPr wrap="square">
            <a:spAutoFit/>
          </a:bodyPr>
          <a:lstStyle/>
          <a:p>
            <a:endParaRPr lang="en-US" sz="3200" b="1" u="sng" dirty="0" smtClean="0"/>
          </a:p>
          <a:p>
            <a:r>
              <a:rPr lang="en-US" sz="3200" b="1" u="sng" dirty="0" smtClean="0"/>
              <a:t>Instruments</a:t>
            </a:r>
            <a:endParaRPr lang="en-US" sz="3200" b="1" u="sng" dirty="0"/>
          </a:p>
          <a:p>
            <a:r>
              <a:rPr lang="en-US" sz="3200" i="1" dirty="0"/>
              <a:t>Career Thoughts Inventory (CTI)</a:t>
            </a:r>
          </a:p>
          <a:p>
            <a:pPr marL="342900" indent="-342900">
              <a:buFont typeface="Arial" panose="020B0604020202020204" pitchFamily="34" charset="0"/>
              <a:buChar char="•"/>
            </a:pPr>
            <a:r>
              <a:rPr lang="en-US" sz="3200" dirty="0"/>
              <a:t>The CTI (Sampson, Peterson, Lenz, Reardon &amp; Saunders, 1996) is </a:t>
            </a:r>
            <a:r>
              <a:rPr lang="en-US" sz="3200" dirty="0" smtClean="0">
                <a:solidFill>
                  <a:srgbClr val="FF0000"/>
                </a:solidFill>
              </a:rPr>
              <a:t>a </a:t>
            </a:r>
            <a:r>
              <a:rPr lang="en-US" sz="3200" dirty="0" smtClean="0"/>
              <a:t>self-administered </a:t>
            </a:r>
            <a:r>
              <a:rPr lang="en-US" sz="3200" dirty="0"/>
              <a:t>measure of dysfunctional thinking in career problem solving and decision making. </a:t>
            </a:r>
          </a:p>
          <a:p>
            <a:pPr marL="342900" indent="-342900">
              <a:buFont typeface="Arial" panose="020B0604020202020204" pitchFamily="34" charset="0"/>
              <a:buChar char="•"/>
            </a:pPr>
            <a:r>
              <a:rPr lang="en-US" sz="3200" dirty="0"/>
              <a:t>It consists of four scales: Decision Making Confusion (DMC), Commitment Anxiety (CA), External Conflict (EC), CTI Total.</a:t>
            </a:r>
          </a:p>
          <a:p>
            <a:pPr marL="342900" indent="-342900">
              <a:buFont typeface="Arial" panose="020B0604020202020204" pitchFamily="34" charset="0"/>
              <a:buChar char="•"/>
            </a:pPr>
            <a:r>
              <a:rPr lang="en-US" sz="3200" dirty="0"/>
              <a:t>Higher scores </a:t>
            </a:r>
            <a:r>
              <a:rPr lang="en-US" sz="3200" dirty="0" smtClean="0"/>
              <a:t>indicate </a:t>
            </a:r>
            <a:r>
              <a:rPr lang="en-US" sz="3200" dirty="0"/>
              <a:t>higher levels of the scale’s measured construct.</a:t>
            </a:r>
          </a:p>
          <a:p>
            <a:endParaRPr lang="en-US" sz="3200" b="1" u="sng" dirty="0"/>
          </a:p>
          <a:p>
            <a:r>
              <a:rPr lang="en-US" sz="3200" i="1" dirty="0"/>
              <a:t>Self-Directed Search (SDS), 5</a:t>
            </a:r>
            <a:r>
              <a:rPr lang="en-US" sz="3200" i="1" baseline="30000" dirty="0"/>
              <a:t>th</a:t>
            </a:r>
            <a:r>
              <a:rPr lang="en-US" sz="3200" i="1" dirty="0"/>
              <a:t> Edition</a:t>
            </a:r>
            <a:r>
              <a:rPr lang="en-US" sz="3200" dirty="0"/>
              <a:t>.</a:t>
            </a:r>
          </a:p>
          <a:p>
            <a:pPr marL="342900" indent="-342900">
              <a:buFont typeface="Arial" panose="020B0604020202020204" pitchFamily="34" charset="0"/>
              <a:buChar char="•"/>
            </a:pPr>
            <a:r>
              <a:rPr lang="en-US" sz="3200" dirty="0"/>
              <a:t>The SDS (Holland &amp; Messer, 2013) is a self-administered career counseling tool. It is divided into four sections: activities, competencies, occupations, and self-estimates. </a:t>
            </a:r>
          </a:p>
          <a:p>
            <a:pPr marL="342900" indent="-342900">
              <a:buFont typeface="Arial" panose="020B0604020202020204" pitchFamily="34" charset="0"/>
              <a:buChar char="•"/>
            </a:pPr>
            <a:r>
              <a:rPr lang="en-US" sz="3200" dirty="0"/>
              <a:t>The top three scores across all sections represent an individual’s Summary Code, the three personality types they most resemble.</a:t>
            </a:r>
          </a:p>
          <a:p>
            <a:pPr marL="342900" indent="-342900">
              <a:buFont typeface="Arial" panose="020B0604020202020204" pitchFamily="34" charset="0"/>
              <a:buChar char="•"/>
            </a:pPr>
            <a:r>
              <a:rPr lang="en-US" sz="3200" dirty="0"/>
              <a:t>Several secondary scores can also be computed from the SDS: congruence, consistency, coherence, differentiation, and profile elevation</a:t>
            </a:r>
          </a:p>
          <a:p>
            <a:endParaRPr lang="en-US" sz="3200" dirty="0"/>
          </a:p>
          <a:p>
            <a:r>
              <a:rPr lang="en-US" sz="3200" dirty="0" smtClean="0"/>
              <a:t>Participants </a:t>
            </a:r>
            <a:r>
              <a:rPr lang="en-US" sz="3200" dirty="0"/>
              <a:t>were divided into two groups based on their CTI total </a:t>
            </a:r>
            <a:r>
              <a:rPr lang="en-US" sz="3200" i="1" dirty="0"/>
              <a:t>T</a:t>
            </a:r>
            <a:r>
              <a:rPr lang="en-US" sz="3200" dirty="0"/>
              <a:t>-score.</a:t>
            </a:r>
          </a:p>
          <a:p>
            <a:pPr marL="457200" indent="-457200">
              <a:buFont typeface="Arial" panose="020B0604020202020204" pitchFamily="34" charset="0"/>
              <a:buChar char="•"/>
            </a:pPr>
            <a:r>
              <a:rPr lang="en-US" sz="3200" i="1" dirty="0"/>
              <a:t>T</a:t>
            </a:r>
            <a:r>
              <a:rPr lang="en-US" sz="3200" dirty="0"/>
              <a:t>-score of 60 or above: elevated negative career thinking</a:t>
            </a:r>
          </a:p>
          <a:p>
            <a:pPr marL="457200" indent="-457200">
              <a:buFont typeface="Arial" panose="020B0604020202020204" pitchFamily="34" charset="0"/>
              <a:buChar char="•"/>
            </a:pPr>
            <a:r>
              <a:rPr lang="en-US" sz="3200" i="1" dirty="0"/>
              <a:t>T</a:t>
            </a:r>
            <a:r>
              <a:rPr lang="en-US" sz="3200" dirty="0"/>
              <a:t>-score of less than 60: non-elevated negative career thinking</a:t>
            </a:r>
          </a:p>
          <a:p>
            <a:pPr marL="457200" indent="-457200">
              <a:buFont typeface="Arial" panose="020B0604020202020204" pitchFamily="34" charset="0"/>
              <a:buChar char="•"/>
            </a:pPr>
            <a:endParaRPr lang="en-US" sz="3200" b="1" u="sng" dirty="0"/>
          </a:p>
          <a:p>
            <a:r>
              <a:rPr lang="en-US" sz="3200" dirty="0"/>
              <a:t>Independent samples t-tests were conducted using these two groups on mean endorsement of each RIASEC type and mean congruence, consistency, coherence, differentiation and profile elevation.</a:t>
            </a:r>
          </a:p>
          <a:p>
            <a:endParaRPr lang="en-US" sz="3200" dirty="0"/>
          </a:p>
          <a:p>
            <a:r>
              <a:rPr lang="en-US" sz="3200" dirty="0"/>
              <a:t>The effect size, Cohen’s </a:t>
            </a:r>
            <a:r>
              <a:rPr lang="en-US" sz="3200" i="1" dirty="0"/>
              <a:t>d</a:t>
            </a:r>
            <a:r>
              <a:rPr lang="en-US" sz="3200" dirty="0"/>
              <a:t>, was calculated to measure of the size of the each difference between </a:t>
            </a:r>
            <a:r>
              <a:rPr lang="en-US" sz="3200" dirty="0" smtClean="0"/>
              <a:t>groups. An </a:t>
            </a:r>
            <a:r>
              <a:rPr lang="en-US" sz="3200" dirty="0"/>
              <a:t>effect size of .20 is considered small, .50 is considered medium and .80 or higher is considered </a:t>
            </a:r>
            <a:r>
              <a:rPr lang="en-US" sz="3200" dirty="0" smtClean="0"/>
              <a:t>large</a:t>
            </a:r>
            <a:r>
              <a:rPr lang="en-US" sz="3200" dirty="0" smtClean="0">
                <a:solidFill>
                  <a:srgbClr val="FF0000"/>
                </a:solidFill>
              </a:rPr>
              <a:t>.</a:t>
            </a:r>
            <a:endParaRPr lang="en-US" sz="32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2449</TotalTime>
  <Words>1805</Words>
  <Application>Microsoft Office PowerPoint</Application>
  <PresentationFormat>Custom</PresentationFormat>
  <Paragraphs>224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MS PGothic</vt:lpstr>
      <vt:lpstr>Arial</vt:lpstr>
      <vt:lpstr>Calibri</vt:lpstr>
      <vt:lpstr>Verdana</vt:lpstr>
      <vt:lpstr>Wingdings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Epeacock</dc:creator>
  <cp:lastModifiedBy>Jennifer Greene</cp:lastModifiedBy>
  <cp:revision>57</cp:revision>
  <dcterms:created xsi:type="dcterms:W3CDTF">2010-02-01T19:34:42Z</dcterms:created>
  <dcterms:modified xsi:type="dcterms:W3CDTF">2015-08-11T14:03:36Z</dcterms:modified>
</cp:coreProperties>
</file>